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01" r:id="rId2"/>
    <p:sldId id="264" r:id="rId3"/>
    <p:sldId id="521" r:id="rId4"/>
    <p:sldId id="515" r:id="rId5"/>
    <p:sldId id="575" r:id="rId6"/>
    <p:sldId id="577" r:id="rId7"/>
    <p:sldId id="578" r:id="rId8"/>
    <p:sldId id="579" r:id="rId9"/>
    <p:sldId id="613" r:id="rId10"/>
    <p:sldId id="600" r:id="rId11"/>
    <p:sldId id="580" r:id="rId12"/>
    <p:sldId id="581" r:id="rId13"/>
    <p:sldId id="582" r:id="rId14"/>
    <p:sldId id="583" r:id="rId15"/>
    <p:sldId id="584" r:id="rId16"/>
    <p:sldId id="614" r:id="rId17"/>
    <p:sldId id="586" r:id="rId18"/>
    <p:sldId id="587" r:id="rId19"/>
    <p:sldId id="588" r:id="rId20"/>
    <p:sldId id="589" r:id="rId21"/>
    <p:sldId id="591" r:id="rId22"/>
    <p:sldId id="592" r:id="rId23"/>
    <p:sldId id="594" r:id="rId24"/>
    <p:sldId id="593" r:id="rId25"/>
    <p:sldId id="595" r:id="rId26"/>
    <p:sldId id="597" r:id="rId27"/>
    <p:sldId id="615" r:id="rId28"/>
    <p:sldId id="601" r:id="rId29"/>
    <p:sldId id="602" r:id="rId30"/>
    <p:sldId id="607" r:id="rId31"/>
    <p:sldId id="608" r:id="rId32"/>
    <p:sldId id="609" r:id="rId33"/>
    <p:sldId id="610" r:id="rId34"/>
    <p:sldId id="603" r:id="rId35"/>
    <p:sldId id="604" r:id="rId36"/>
    <p:sldId id="605" r:id="rId37"/>
    <p:sldId id="606" r:id="rId38"/>
    <p:sldId id="611" r:id="rId39"/>
    <p:sldId id="596" r:id="rId40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0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13/04/2022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7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7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7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22: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Recommendation Systems</a:t>
            </a:r>
          </a:p>
          <a:p>
            <a:endParaRPr lang="en-QA" sz="2800" dirty="0"/>
          </a:p>
          <a:p>
            <a:r>
              <a:rPr lang="en-QA" sz="2800" dirty="0"/>
              <a:t>April 13,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Recommendation Systems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961947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Problem Definition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6549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Content-Based Systems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299347" y="3230880"/>
            <a:ext cx="3693021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992368" y="3230880"/>
            <a:ext cx="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5707491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8347989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Collaborative Filtering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3693021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Consider again our medical problem with a set of diseases and a set of patients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/>
        </p:nvGraphicFramePr>
        <p:xfrm>
          <a:off x="1153226" y="288877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71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Consider again our medical problem with a set of diseases and a set of patients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05863"/>
              </p:ext>
            </p:extLst>
          </p:nvPr>
        </p:nvGraphicFramePr>
        <p:xfrm>
          <a:off x="1153226" y="288877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2081F3-CE85-024D-B84F-550CB541B956}"/>
              </a:ext>
            </a:extLst>
          </p:cNvPr>
          <p:cNvSpPr/>
          <p:nvPr/>
        </p:nvSpPr>
        <p:spPr>
          <a:xfrm>
            <a:off x="1153226" y="5251269"/>
            <a:ext cx="9605820" cy="70539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How can we predict these missing values?</a:t>
            </a:r>
          </a:p>
        </p:txBody>
      </p:sp>
    </p:spTree>
    <p:extLst>
      <p:ext uri="{BB962C8B-B14F-4D97-AF65-F5344CB8AC3E}">
        <p14:creationId xmlns:p14="http://schemas.microsoft.com/office/powerpoint/2010/main" val="3500915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Suppose that for the given set of diseases there is a set of </a:t>
            </a:r>
            <a:r>
              <a:rPr lang="en-GB" i="1" dirty="0"/>
              <a:t>features</a:t>
            </a:r>
            <a:r>
              <a:rPr lang="en-GB" dirty="0"/>
              <a:t> (say, </a:t>
            </a:r>
            <a:r>
              <a:rPr lang="en-GB" b="1" dirty="0"/>
              <a:t>symptoms</a:t>
            </a:r>
            <a:r>
              <a:rPr lang="en-GB" dirty="0"/>
              <a:t>) given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97554"/>
              </p:ext>
            </p:extLst>
          </p:nvPr>
        </p:nvGraphicFramePr>
        <p:xfrm>
          <a:off x="1095596" y="3411292"/>
          <a:ext cx="102005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72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  <a:gridCol w="1275072">
                  <a:extLst>
                    <a:ext uri="{9D8B030D-6E8A-4147-A177-3AD203B41FA5}">
                      <a16:colId xmlns:a16="http://schemas.microsoft.com/office/drawing/2014/main" val="3530601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Symptom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6" name="Right Bracket 5">
            <a:extLst>
              <a:ext uri="{FF2B5EF4-FFF2-40B4-BE49-F238E27FC236}">
                <a16:creationId xmlns:a16="http://schemas.microsoft.com/office/drawing/2014/main" id="{14CD06B5-F72A-1A40-8EF4-1349FBD5534F}"/>
              </a:ext>
            </a:extLst>
          </p:cNvPr>
          <p:cNvSpPr/>
          <p:nvPr/>
        </p:nvSpPr>
        <p:spPr>
          <a:xfrm rot="16200000">
            <a:off x="6770414" y="-1366977"/>
            <a:ext cx="136048" cy="8915468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61CC3-465D-BA47-BEA3-5D5616740B5E}"/>
              </a:ext>
            </a:extLst>
          </p:cNvPr>
          <p:cNvSpPr txBox="1"/>
          <p:nvPr/>
        </p:nvSpPr>
        <p:spPr>
          <a:xfrm>
            <a:off x="5875470" y="2673253"/>
            <a:ext cx="109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F0"/>
                </a:solidFill>
              </a:rPr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/>
              <p:nvPr/>
            </p:nvSpPr>
            <p:spPr>
              <a:xfrm>
                <a:off x="2952205" y="30512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205" y="3051284"/>
                <a:ext cx="328039" cy="307777"/>
              </a:xfrm>
              <a:prstGeom prst="rect">
                <a:avLst/>
              </a:prstGeom>
              <a:blipFill>
                <a:blip r:embed="rId2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/>
              <p:nvPr/>
            </p:nvSpPr>
            <p:spPr>
              <a:xfrm>
                <a:off x="4136570" y="3053169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0" y="3053169"/>
                <a:ext cx="328039" cy="307777"/>
              </a:xfrm>
              <a:prstGeom prst="rect">
                <a:avLst/>
              </a:prstGeom>
              <a:blipFill>
                <a:blip r:embed="rId3"/>
                <a:stretch>
                  <a:fillRect l="-7407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/>
              <p:nvPr/>
            </p:nvSpPr>
            <p:spPr>
              <a:xfrm>
                <a:off x="5457169" y="305128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169" y="3051284"/>
                <a:ext cx="328039" cy="307777"/>
              </a:xfrm>
              <a:prstGeom prst="rect">
                <a:avLst/>
              </a:prstGeom>
              <a:blipFill>
                <a:blip r:embed="rId4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/>
              <p:nvPr/>
            </p:nvSpPr>
            <p:spPr>
              <a:xfrm>
                <a:off x="6777768" y="3077399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68" y="3077399"/>
                <a:ext cx="328039" cy="307777"/>
              </a:xfrm>
              <a:prstGeom prst="rect">
                <a:avLst/>
              </a:prstGeom>
              <a:blipFill>
                <a:blip r:embed="rId5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/>
              <p:nvPr/>
            </p:nvSpPr>
            <p:spPr>
              <a:xfrm>
                <a:off x="8028998" y="3074966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998" y="3074966"/>
                <a:ext cx="328039" cy="307777"/>
              </a:xfrm>
              <a:prstGeom prst="rect">
                <a:avLst/>
              </a:prstGeom>
              <a:blipFill>
                <a:blip r:embed="rId6"/>
                <a:stretch>
                  <a:fillRect l="-11111" r="-3704" b="-1538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/>
              <p:nvPr/>
            </p:nvSpPr>
            <p:spPr>
              <a:xfrm>
                <a:off x="9293597" y="3074965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3597" y="3074965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5385" r="-7692" b="-1538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/>
              <p:nvPr/>
            </p:nvSpPr>
            <p:spPr>
              <a:xfrm>
                <a:off x="10544827" y="3074964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827" y="3074964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7407" b="-1538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530DAD6-3752-D24E-8E0B-983A1CFEB14B}"/>
              </a:ext>
            </a:extLst>
          </p:cNvPr>
          <p:cNvSpPr/>
          <p:nvPr/>
        </p:nvSpPr>
        <p:spPr>
          <a:xfrm>
            <a:off x="2380703" y="4153990"/>
            <a:ext cx="1250771" cy="3316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0062440F-97D2-564E-AC50-867BF1A9A7ED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2128368" y="4878388"/>
            <a:ext cx="1270485" cy="48495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DBE43D9-1505-1E40-8DD3-4B84B65B0A97}"/>
              </a:ext>
            </a:extLst>
          </p:cNvPr>
          <p:cNvSpPr txBox="1"/>
          <p:nvPr/>
        </p:nvSpPr>
        <p:spPr>
          <a:xfrm>
            <a:off x="951185" y="5756108"/>
            <a:ext cx="10464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</a:t>
            </a:r>
            <a:r>
              <a:rPr lang="en-QA" sz="2400" dirty="0"/>
              <a:t> value is between 0 and 1. For example, 0.8 means that if 100 people have this </a:t>
            </a:r>
            <a:br>
              <a:rPr lang="en-QA" sz="2400" dirty="0"/>
            </a:br>
            <a:r>
              <a:rPr lang="en-QA" sz="2400" dirty="0"/>
              <a:t>disease (i.e., Disease 2), 80 of them will have this symptom (i.e., Symptom 1)   </a:t>
            </a:r>
          </a:p>
        </p:txBody>
      </p:sp>
    </p:spTree>
    <p:extLst>
      <p:ext uri="{BB962C8B-B14F-4D97-AF65-F5344CB8AC3E}">
        <p14:creationId xmlns:p14="http://schemas.microsoft.com/office/powerpoint/2010/main" val="38971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6613" cy="4351338"/>
          </a:xfrm>
        </p:spPr>
        <p:txBody>
          <a:bodyPr/>
          <a:lstStyle/>
          <a:p>
            <a:r>
              <a:rPr lang="en-GB" dirty="0"/>
              <a:t>As usual, we also need to add an extra feature that accounts for the intercept when considering a hypothesis function for learning purposes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894FA02-1437-1242-9C37-A421E50E2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2252739"/>
                  </p:ext>
                </p:extLst>
              </p:nvPr>
            </p:nvGraphicFramePr>
            <p:xfrm>
              <a:off x="522513" y="3424355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894FA02-1437-1242-9C37-A421E50E2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2252739"/>
                  </p:ext>
                </p:extLst>
              </p:nvPr>
            </p:nvGraphicFramePr>
            <p:xfrm>
              <a:off x="522513" y="3424355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t="-6897" r="-703030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Bracket 5">
            <a:extLst>
              <a:ext uri="{FF2B5EF4-FFF2-40B4-BE49-F238E27FC236}">
                <a16:creationId xmlns:a16="http://schemas.microsoft.com/office/drawing/2014/main" id="{14CD06B5-F72A-1A40-8EF4-1349FBD5534F}"/>
              </a:ext>
            </a:extLst>
          </p:cNvPr>
          <p:cNvSpPr/>
          <p:nvPr/>
        </p:nvSpPr>
        <p:spPr>
          <a:xfrm rot="16200000">
            <a:off x="6713543" y="-1909908"/>
            <a:ext cx="185567" cy="10076973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61CC3-465D-BA47-BEA3-5D5616740B5E}"/>
              </a:ext>
            </a:extLst>
          </p:cNvPr>
          <p:cNvSpPr txBox="1"/>
          <p:nvPr/>
        </p:nvSpPr>
        <p:spPr>
          <a:xfrm>
            <a:off x="5653400" y="2621001"/>
            <a:ext cx="109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F0"/>
                </a:solidFill>
              </a:rPr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/>
              <p:nvPr/>
            </p:nvSpPr>
            <p:spPr>
              <a:xfrm>
                <a:off x="3500846" y="306434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46" y="3064347"/>
                <a:ext cx="328039" cy="307777"/>
              </a:xfrm>
              <a:prstGeom prst="rect">
                <a:avLst/>
              </a:prstGeom>
              <a:blipFill>
                <a:blip r:embed="rId3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/>
              <p:nvPr/>
            </p:nvSpPr>
            <p:spPr>
              <a:xfrm>
                <a:off x="4685211" y="306623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11" y="3066232"/>
                <a:ext cx="328039" cy="307777"/>
              </a:xfrm>
              <a:prstGeom prst="rect">
                <a:avLst/>
              </a:prstGeom>
              <a:blipFill>
                <a:blip r:embed="rId4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/>
              <p:nvPr/>
            </p:nvSpPr>
            <p:spPr>
              <a:xfrm>
                <a:off x="6005810" y="306434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10" y="3064347"/>
                <a:ext cx="328039" cy="307777"/>
              </a:xfrm>
              <a:prstGeom prst="rect">
                <a:avLst/>
              </a:prstGeom>
              <a:blipFill>
                <a:blip r:embed="rId5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/>
              <p:nvPr/>
            </p:nvSpPr>
            <p:spPr>
              <a:xfrm>
                <a:off x="7326409" y="309046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09" y="3090462"/>
                <a:ext cx="328039" cy="307777"/>
              </a:xfrm>
              <a:prstGeom prst="rect">
                <a:avLst/>
              </a:prstGeom>
              <a:blipFill>
                <a:blip r:embed="rId6"/>
                <a:stretch>
                  <a:fillRect l="-7407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/>
              <p:nvPr/>
            </p:nvSpPr>
            <p:spPr>
              <a:xfrm>
                <a:off x="8577639" y="3088029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39" y="3088029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/>
              <p:nvPr/>
            </p:nvSpPr>
            <p:spPr>
              <a:xfrm>
                <a:off x="9842238" y="3088028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38" y="3088028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5385" r="-11538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/>
              <p:nvPr/>
            </p:nvSpPr>
            <p:spPr>
              <a:xfrm>
                <a:off x="11093468" y="308802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468" y="3088027"/>
                <a:ext cx="328039" cy="307777"/>
              </a:xfrm>
              <a:prstGeom prst="rect">
                <a:avLst/>
              </a:prstGeom>
              <a:blipFill>
                <a:blip r:embed="rId9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E4E4210-0BC9-FE45-9F2C-7D5C5B5DCE50}"/>
              </a:ext>
            </a:extLst>
          </p:cNvPr>
          <p:cNvSpPr/>
          <p:nvPr/>
        </p:nvSpPr>
        <p:spPr>
          <a:xfrm>
            <a:off x="1767840" y="3801294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4DE06E0C-34EE-0F46-8A0C-F3B9A5FA9AA8}"/>
              </a:ext>
            </a:extLst>
          </p:cNvPr>
          <p:cNvCxnSpPr>
            <a:stCxn id="17" idx="2"/>
          </p:cNvCxnSpPr>
          <p:nvPr/>
        </p:nvCxnSpPr>
        <p:spPr>
          <a:xfrm rot="5400000">
            <a:off x="5596905" y="4890935"/>
            <a:ext cx="1946366" cy="472478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55D56-4D56-FC42-BA2D-BA38CE59102A}"/>
                  </a:ext>
                </a:extLst>
              </p:cNvPr>
              <p:cNvSpPr txBox="1"/>
              <p:nvPr/>
            </p:nvSpPr>
            <p:spPr>
              <a:xfrm>
                <a:off x="5045227" y="6207070"/>
                <a:ext cx="257724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55D56-4D56-FC42-BA2D-BA38CE591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27" y="6207070"/>
                <a:ext cx="2577244" cy="476990"/>
              </a:xfrm>
              <a:prstGeom prst="rect">
                <a:avLst/>
              </a:prstGeom>
              <a:blipFill>
                <a:blip r:embed="rId10"/>
                <a:stretch>
                  <a:fillRect l="-3941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4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As usual, we also need to add an extra feature that accounts for the intercept when considering a hypothesis function for learning purposes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894FA02-1437-1242-9C37-A421E50E2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978011"/>
                  </p:ext>
                </p:extLst>
              </p:nvPr>
            </p:nvGraphicFramePr>
            <p:xfrm>
              <a:off x="522513" y="3424355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894FA02-1437-1242-9C37-A421E50E20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2978011"/>
                  </p:ext>
                </p:extLst>
              </p:nvPr>
            </p:nvGraphicFramePr>
            <p:xfrm>
              <a:off x="522513" y="3424355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t="-6897" r="-703030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Bracket 5">
            <a:extLst>
              <a:ext uri="{FF2B5EF4-FFF2-40B4-BE49-F238E27FC236}">
                <a16:creationId xmlns:a16="http://schemas.microsoft.com/office/drawing/2014/main" id="{14CD06B5-F72A-1A40-8EF4-1349FBD5534F}"/>
              </a:ext>
            </a:extLst>
          </p:cNvPr>
          <p:cNvSpPr/>
          <p:nvPr/>
        </p:nvSpPr>
        <p:spPr>
          <a:xfrm rot="16200000">
            <a:off x="6713543" y="-1909908"/>
            <a:ext cx="185567" cy="10076973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61CC3-465D-BA47-BEA3-5D5616740B5E}"/>
              </a:ext>
            </a:extLst>
          </p:cNvPr>
          <p:cNvSpPr txBox="1"/>
          <p:nvPr/>
        </p:nvSpPr>
        <p:spPr>
          <a:xfrm>
            <a:off x="5653400" y="2621001"/>
            <a:ext cx="109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F0"/>
                </a:solidFill>
              </a:rPr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/>
              <p:nvPr/>
            </p:nvSpPr>
            <p:spPr>
              <a:xfrm>
                <a:off x="3500846" y="306434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46" y="3064347"/>
                <a:ext cx="328039" cy="307777"/>
              </a:xfrm>
              <a:prstGeom prst="rect">
                <a:avLst/>
              </a:prstGeom>
              <a:blipFill>
                <a:blip r:embed="rId3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/>
              <p:nvPr/>
            </p:nvSpPr>
            <p:spPr>
              <a:xfrm>
                <a:off x="4685211" y="306623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11" y="3066232"/>
                <a:ext cx="328039" cy="307777"/>
              </a:xfrm>
              <a:prstGeom prst="rect">
                <a:avLst/>
              </a:prstGeom>
              <a:blipFill>
                <a:blip r:embed="rId4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/>
              <p:nvPr/>
            </p:nvSpPr>
            <p:spPr>
              <a:xfrm>
                <a:off x="6005810" y="306434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10" y="3064347"/>
                <a:ext cx="328039" cy="307777"/>
              </a:xfrm>
              <a:prstGeom prst="rect">
                <a:avLst/>
              </a:prstGeom>
              <a:blipFill>
                <a:blip r:embed="rId5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/>
              <p:nvPr/>
            </p:nvSpPr>
            <p:spPr>
              <a:xfrm>
                <a:off x="7326409" y="309046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09" y="3090462"/>
                <a:ext cx="328039" cy="307777"/>
              </a:xfrm>
              <a:prstGeom prst="rect">
                <a:avLst/>
              </a:prstGeom>
              <a:blipFill>
                <a:blip r:embed="rId6"/>
                <a:stretch>
                  <a:fillRect l="-7407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/>
              <p:nvPr/>
            </p:nvSpPr>
            <p:spPr>
              <a:xfrm>
                <a:off x="8577639" y="3088029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39" y="3088029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/>
              <p:nvPr/>
            </p:nvSpPr>
            <p:spPr>
              <a:xfrm>
                <a:off x="9842238" y="3088028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38" y="3088028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5385" r="-11538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/>
              <p:nvPr/>
            </p:nvSpPr>
            <p:spPr>
              <a:xfrm>
                <a:off x="11093468" y="308802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468" y="3088027"/>
                <a:ext cx="328039" cy="307777"/>
              </a:xfrm>
              <a:prstGeom prst="rect">
                <a:avLst/>
              </a:prstGeom>
              <a:blipFill>
                <a:blip r:embed="rId9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E4E4210-0BC9-FE45-9F2C-7D5C5B5DCE50}"/>
              </a:ext>
            </a:extLst>
          </p:cNvPr>
          <p:cNvSpPr/>
          <p:nvPr/>
        </p:nvSpPr>
        <p:spPr>
          <a:xfrm>
            <a:off x="1767840" y="4180119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4DE06E0C-34EE-0F46-8A0C-F3B9A5FA9AA8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rot="5400000">
            <a:off x="5732961" y="5133704"/>
            <a:ext cx="1674254" cy="472478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55D56-4D56-FC42-BA2D-BA38CE59102A}"/>
                  </a:ext>
                </a:extLst>
              </p:cNvPr>
              <p:cNvSpPr txBox="1"/>
              <p:nvPr/>
            </p:nvSpPr>
            <p:spPr>
              <a:xfrm>
                <a:off x="5045227" y="6207070"/>
                <a:ext cx="257724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55D56-4D56-FC42-BA2D-BA38CE591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27" y="6207070"/>
                <a:ext cx="2577244" cy="476990"/>
              </a:xfrm>
              <a:prstGeom prst="rect">
                <a:avLst/>
              </a:prstGeom>
              <a:blipFill>
                <a:blip r:embed="rId10"/>
                <a:stretch>
                  <a:fillRect l="-3941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89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As usual, we also need to add an extra feature that accounts for the intercept when considering a hypothesis function for learning purposes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894FA02-1437-1242-9C37-A421E50E20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424355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894FA02-1437-1242-9C37-A421E50E20A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424355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t="-6897" r="-703030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ight Bracket 5">
            <a:extLst>
              <a:ext uri="{FF2B5EF4-FFF2-40B4-BE49-F238E27FC236}">
                <a16:creationId xmlns:a16="http://schemas.microsoft.com/office/drawing/2014/main" id="{14CD06B5-F72A-1A40-8EF4-1349FBD5534F}"/>
              </a:ext>
            </a:extLst>
          </p:cNvPr>
          <p:cNvSpPr/>
          <p:nvPr/>
        </p:nvSpPr>
        <p:spPr>
          <a:xfrm rot="16200000">
            <a:off x="6713543" y="-1909908"/>
            <a:ext cx="185567" cy="10076973"/>
          </a:xfrm>
          <a:prstGeom prst="rightBracket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61CC3-465D-BA47-BEA3-5D5616740B5E}"/>
              </a:ext>
            </a:extLst>
          </p:cNvPr>
          <p:cNvSpPr txBox="1"/>
          <p:nvPr/>
        </p:nvSpPr>
        <p:spPr>
          <a:xfrm>
            <a:off x="5653400" y="2621001"/>
            <a:ext cx="1099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F0"/>
                </a:solidFill>
              </a:rPr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/>
              <p:nvPr/>
            </p:nvSpPr>
            <p:spPr>
              <a:xfrm>
                <a:off x="3500846" y="306434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FB2EF5-3915-764E-8CBC-A657D3A1B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46" y="3064347"/>
                <a:ext cx="328039" cy="307777"/>
              </a:xfrm>
              <a:prstGeom prst="rect">
                <a:avLst/>
              </a:prstGeom>
              <a:blipFill>
                <a:blip r:embed="rId3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/>
              <p:nvPr/>
            </p:nvSpPr>
            <p:spPr>
              <a:xfrm>
                <a:off x="4685211" y="306623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B75187-469B-F94F-B442-C4DD3A0C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11" y="3066232"/>
                <a:ext cx="328039" cy="307777"/>
              </a:xfrm>
              <a:prstGeom prst="rect">
                <a:avLst/>
              </a:prstGeom>
              <a:blipFill>
                <a:blip r:embed="rId4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/>
              <p:nvPr/>
            </p:nvSpPr>
            <p:spPr>
              <a:xfrm>
                <a:off x="6005810" y="306434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59A16-CCED-6D48-9A2D-A93CDE5E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10" y="3064347"/>
                <a:ext cx="328039" cy="307777"/>
              </a:xfrm>
              <a:prstGeom prst="rect">
                <a:avLst/>
              </a:prstGeom>
              <a:blipFill>
                <a:blip r:embed="rId5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/>
              <p:nvPr/>
            </p:nvSpPr>
            <p:spPr>
              <a:xfrm>
                <a:off x="7326409" y="309046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680E38-50DC-994E-B2A6-618F69D7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09" y="3090462"/>
                <a:ext cx="328039" cy="307777"/>
              </a:xfrm>
              <a:prstGeom prst="rect">
                <a:avLst/>
              </a:prstGeom>
              <a:blipFill>
                <a:blip r:embed="rId6"/>
                <a:stretch>
                  <a:fillRect l="-7407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/>
              <p:nvPr/>
            </p:nvSpPr>
            <p:spPr>
              <a:xfrm>
                <a:off x="8577639" y="3088029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0F2BFD-5796-2741-AD6C-6CD79587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39" y="3088029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/>
              <p:nvPr/>
            </p:nvSpPr>
            <p:spPr>
              <a:xfrm>
                <a:off x="9842238" y="3088028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5261F7-FB97-D54C-8525-96D3B1323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38" y="3088028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5385" r="-11538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/>
              <p:nvPr/>
            </p:nvSpPr>
            <p:spPr>
              <a:xfrm>
                <a:off x="11093468" y="3088027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C7882-4A31-0245-8DD0-48A66B913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468" y="3088027"/>
                <a:ext cx="328039" cy="307777"/>
              </a:xfrm>
              <a:prstGeom prst="rect">
                <a:avLst/>
              </a:prstGeom>
              <a:blipFill>
                <a:blip r:embed="rId9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AB802DC-6862-DD4B-BF04-BD582E34201B}"/>
              </a:ext>
            </a:extLst>
          </p:cNvPr>
          <p:cNvSpPr/>
          <p:nvPr/>
        </p:nvSpPr>
        <p:spPr>
          <a:xfrm>
            <a:off x="1767840" y="5290468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F3C0603-C4FA-1642-B599-D2F9AD49E95A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5400000">
            <a:off x="6288136" y="5688878"/>
            <a:ext cx="563905" cy="472478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FB8FBE-CBC0-4C4D-987A-317693AFAD5E}"/>
                  </a:ext>
                </a:extLst>
              </p:cNvPr>
              <p:cNvSpPr txBox="1"/>
              <p:nvPr/>
            </p:nvSpPr>
            <p:spPr>
              <a:xfrm>
                <a:off x="5045227" y="6207070"/>
                <a:ext cx="257724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sup>
                    </m:sSup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FB8FBE-CBC0-4C4D-987A-317693AFA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227" y="6207070"/>
                <a:ext cx="2577244" cy="476990"/>
              </a:xfrm>
              <a:prstGeom prst="rect">
                <a:avLst/>
              </a:prstGeom>
              <a:blipFill>
                <a:blip r:embed="rId10"/>
                <a:stretch>
                  <a:fillRect l="-3941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67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Next, for each patient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we can </a:t>
                </a:r>
                <a:r>
                  <a:rPr lang="en-GB" i="1" dirty="0"/>
                  <a:t>learn</a:t>
                </a:r>
                <a:r>
                  <a:rPr lang="en-GB" dirty="0"/>
                  <a:t> a parameter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 using logistic regression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52A5401F-EAFC-5E4E-946A-226489291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73983"/>
              </p:ext>
            </p:extLst>
          </p:nvPr>
        </p:nvGraphicFramePr>
        <p:xfrm>
          <a:off x="1153226" y="338516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566AF6-A7BF-F745-B010-6F415E63B74C}"/>
                  </a:ext>
                </a:extLst>
              </p:cNvPr>
              <p:cNvSpPr/>
              <p:nvPr/>
            </p:nvSpPr>
            <p:spPr>
              <a:xfrm>
                <a:off x="3019740" y="2937864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566AF6-A7BF-F745-B010-6F415E63B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40" y="2937864"/>
                <a:ext cx="679417" cy="412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DA5B1D0-36DF-EA47-AB6F-764FA1CD07E7}"/>
                  </a:ext>
                </a:extLst>
              </p:cNvPr>
              <p:cNvSpPr/>
              <p:nvPr/>
            </p:nvSpPr>
            <p:spPr>
              <a:xfrm>
                <a:off x="4413111" y="2937863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DA5B1D0-36DF-EA47-AB6F-764FA1CD0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11" y="2937863"/>
                <a:ext cx="679417" cy="412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021BD2-A6A3-5142-A2F3-EC1FC1CEE5A8}"/>
                  </a:ext>
                </a:extLst>
              </p:cNvPr>
              <p:cNvSpPr/>
              <p:nvPr/>
            </p:nvSpPr>
            <p:spPr>
              <a:xfrm>
                <a:off x="5806482" y="2937862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021BD2-A6A3-5142-A2F3-EC1FC1CEE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82" y="2937862"/>
                <a:ext cx="679417" cy="412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32AFAE-3A6B-A544-B254-D1591DA831E6}"/>
                  </a:ext>
                </a:extLst>
              </p:cNvPr>
              <p:cNvSpPr/>
              <p:nvPr/>
            </p:nvSpPr>
            <p:spPr>
              <a:xfrm>
                <a:off x="7120179" y="2937861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32AFAE-3A6B-A544-B254-D1591DA83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79" y="2937861"/>
                <a:ext cx="679417" cy="41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0C7786B-10DF-D146-BC8A-FA8EF8F610AC}"/>
                  </a:ext>
                </a:extLst>
              </p:cNvPr>
              <p:cNvSpPr/>
              <p:nvPr/>
            </p:nvSpPr>
            <p:spPr>
              <a:xfrm>
                <a:off x="8506412" y="2951828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0C7786B-10DF-D146-BC8A-FA8EF8F61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412" y="2951828"/>
                <a:ext cx="679417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7F1912-58D8-9541-9165-DF97CAD31FA1}"/>
                  </a:ext>
                </a:extLst>
              </p:cNvPr>
              <p:cNvSpPr/>
              <p:nvPr/>
            </p:nvSpPr>
            <p:spPr>
              <a:xfrm>
                <a:off x="9881445" y="2937027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7F1912-58D8-9541-9165-DF97CAD31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445" y="2937027"/>
                <a:ext cx="679417" cy="412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2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Subsequently, we can predict whether patient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can develop disease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(with a certain probability) by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GB" baseline="30000" dirty="0"/>
              </a:p>
              <a:p>
                <a:pPr lvl="1"/>
                <a:r>
                  <a:rPr lang="en-GB" dirty="0"/>
                  <a:t>E.g., Let us predict whether patient 1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will develop disease 4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05B9C548-229F-DF48-B867-EAA3B791A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630120"/>
              </p:ext>
            </p:extLst>
          </p:nvPr>
        </p:nvGraphicFramePr>
        <p:xfrm>
          <a:off x="1153226" y="3829304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2A874-2050-3941-95DF-76716301198E}"/>
                  </a:ext>
                </a:extLst>
              </p:cNvPr>
              <p:cNvSpPr txBox="1"/>
              <p:nvPr/>
            </p:nvSpPr>
            <p:spPr>
              <a:xfrm>
                <a:off x="1105196" y="6131877"/>
                <a:ext cx="9819548" cy="477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Assume, we have already learnt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=[0.5, 0.76, 0.2, 0.1, 0.99, 0.34, 0.81, 0]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C2A874-2050-3941-95DF-767163011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96" y="6131877"/>
                <a:ext cx="9819548" cy="477503"/>
              </a:xfrm>
              <a:prstGeom prst="rect">
                <a:avLst/>
              </a:prstGeom>
              <a:blipFill>
                <a:blip r:embed="rId3"/>
                <a:stretch>
                  <a:fillRect l="-903" t="-5128" b="-282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2C2DBCA-EDE8-F349-804C-7E43E4EB3390}"/>
                  </a:ext>
                </a:extLst>
              </p:cNvPr>
              <p:cNvSpPr/>
              <p:nvPr/>
            </p:nvSpPr>
            <p:spPr>
              <a:xfrm>
                <a:off x="3006677" y="3383706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2C2DBCA-EDE8-F349-804C-7E43E4EB3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677" y="3383706"/>
                <a:ext cx="679417" cy="412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0423CF-4AFB-D740-A592-2D2C6D34DD11}"/>
                  </a:ext>
                </a:extLst>
              </p:cNvPr>
              <p:cNvSpPr/>
              <p:nvPr/>
            </p:nvSpPr>
            <p:spPr>
              <a:xfrm>
                <a:off x="4400048" y="3383705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90423CF-4AFB-D740-A592-2D2C6D34D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048" y="3383705"/>
                <a:ext cx="679417" cy="412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8BB0DEB-3433-6F41-BAB1-EE03CD9C5BDA}"/>
                  </a:ext>
                </a:extLst>
              </p:cNvPr>
              <p:cNvSpPr/>
              <p:nvPr/>
            </p:nvSpPr>
            <p:spPr>
              <a:xfrm>
                <a:off x="5793419" y="3383704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8BB0DEB-3433-6F41-BAB1-EE03CD9C5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419" y="3383704"/>
                <a:ext cx="679417" cy="41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0560FB-0941-1343-AD53-09F682A3C3D6}"/>
                  </a:ext>
                </a:extLst>
              </p:cNvPr>
              <p:cNvSpPr/>
              <p:nvPr/>
            </p:nvSpPr>
            <p:spPr>
              <a:xfrm>
                <a:off x="7107116" y="3383703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0560FB-0941-1343-AD53-09F682A3C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116" y="3383703"/>
                <a:ext cx="679417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FF0276-ED47-074C-B55F-FAC1287C62F5}"/>
                  </a:ext>
                </a:extLst>
              </p:cNvPr>
              <p:cNvSpPr/>
              <p:nvPr/>
            </p:nvSpPr>
            <p:spPr>
              <a:xfrm>
                <a:off x="8493349" y="3397670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FF0276-ED47-074C-B55F-FAC1287C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349" y="3397670"/>
                <a:ext cx="679417" cy="412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9B2114-5F93-BE4D-86BF-20A8458C09E7}"/>
                  </a:ext>
                </a:extLst>
              </p:cNvPr>
              <p:cNvSpPr/>
              <p:nvPr/>
            </p:nvSpPr>
            <p:spPr>
              <a:xfrm>
                <a:off x="9868382" y="3382869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9B2114-5F93-BE4D-86BF-20A8458C09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382" y="3382869"/>
                <a:ext cx="679417" cy="4129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8897051-D3B9-CB4E-8501-D97D58C721AF}"/>
              </a:ext>
            </a:extLst>
          </p:cNvPr>
          <p:cNvSpPr/>
          <p:nvPr/>
        </p:nvSpPr>
        <p:spPr>
          <a:xfrm>
            <a:off x="2547257" y="5316583"/>
            <a:ext cx="1332412" cy="365760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Striped Right Arrow 43">
            <a:extLst>
              <a:ext uri="{FF2B5EF4-FFF2-40B4-BE49-F238E27FC236}">
                <a16:creationId xmlns:a16="http://schemas.microsoft.com/office/drawing/2014/main" id="{21A2806E-34D1-1D42-B776-DAABA548833F}"/>
              </a:ext>
            </a:extLst>
          </p:cNvPr>
          <p:cNvSpPr/>
          <p:nvPr/>
        </p:nvSpPr>
        <p:spPr>
          <a:xfrm>
            <a:off x="522514" y="5316583"/>
            <a:ext cx="444137" cy="36576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390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Subsequently, we can predict whether patient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can develop disease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(with a certain probability) by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GB" baseline="30000" dirty="0"/>
              </a:p>
              <a:p>
                <a:pPr lvl="1"/>
                <a:r>
                  <a:rPr lang="en-GB" dirty="0"/>
                  <a:t>E.g., Let us predict whether patient 1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will develop disease 4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3">
                <a:extLst>
                  <a:ext uri="{FF2B5EF4-FFF2-40B4-BE49-F238E27FC236}">
                    <a16:creationId xmlns:a16="http://schemas.microsoft.com/office/drawing/2014/main" id="{B31BC69B-381E-FA41-9DF4-2EAA10EA77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479304"/>
                  </p:ext>
                </p:extLst>
              </p:nvPr>
            </p:nvGraphicFramePr>
            <p:xfrm>
              <a:off x="522513" y="3698678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3">
                <a:extLst>
                  <a:ext uri="{FF2B5EF4-FFF2-40B4-BE49-F238E27FC236}">
                    <a16:creationId xmlns:a16="http://schemas.microsoft.com/office/drawing/2014/main" id="{B31BC69B-381E-FA41-9DF4-2EAA10EA77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8479304"/>
                  </p:ext>
                </p:extLst>
              </p:nvPr>
            </p:nvGraphicFramePr>
            <p:xfrm>
              <a:off x="522513" y="3698678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010" t="-10345" r="-703030" b="-5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dirty="0">
                              <a:solidFill>
                                <a:schemeClr val="tx1"/>
                              </a:solidFill>
                            </a:rPr>
                            <a:t>Symptom 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0.75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19B481-2DB3-E444-8291-D277177644D7}"/>
                  </a:ext>
                </a:extLst>
              </p:cNvPr>
              <p:cNvSpPr txBox="1"/>
              <p:nvPr/>
            </p:nvSpPr>
            <p:spPr>
              <a:xfrm>
                <a:off x="3500846" y="3338670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19B481-2DB3-E444-8291-D2771776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846" y="3338670"/>
                <a:ext cx="328039" cy="307777"/>
              </a:xfrm>
              <a:prstGeom prst="rect">
                <a:avLst/>
              </a:prstGeom>
              <a:blipFill>
                <a:blip r:embed="rId4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F36EDD-F21E-3445-86EF-CFC611BD643C}"/>
                  </a:ext>
                </a:extLst>
              </p:cNvPr>
              <p:cNvSpPr txBox="1"/>
              <p:nvPr/>
            </p:nvSpPr>
            <p:spPr>
              <a:xfrm>
                <a:off x="4685211" y="3340555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F36EDD-F21E-3445-86EF-CFC611BD6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11" y="3340555"/>
                <a:ext cx="328039" cy="307777"/>
              </a:xfrm>
              <a:prstGeom prst="rect">
                <a:avLst/>
              </a:prstGeom>
              <a:blipFill>
                <a:blip r:embed="rId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FE7C76-3EAA-8E44-B301-7363EE0F8E2B}"/>
                  </a:ext>
                </a:extLst>
              </p:cNvPr>
              <p:cNvSpPr txBox="1"/>
              <p:nvPr/>
            </p:nvSpPr>
            <p:spPr>
              <a:xfrm>
                <a:off x="6005810" y="3338670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FE7C76-3EAA-8E44-B301-7363EE0F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10" y="3338670"/>
                <a:ext cx="328039" cy="307777"/>
              </a:xfrm>
              <a:prstGeom prst="rect">
                <a:avLst/>
              </a:prstGeom>
              <a:blipFill>
                <a:blip r:embed="rId6"/>
                <a:stretch>
                  <a:fillRect l="-11111" r="-7407" b="-16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426796-062C-CC49-A9BE-40B97A4C6132}"/>
                  </a:ext>
                </a:extLst>
              </p:cNvPr>
              <p:cNvSpPr txBox="1"/>
              <p:nvPr/>
            </p:nvSpPr>
            <p:spPr>
              <a:xfrm>
                <a:off x="7326409" y="3364785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426796-062C-CC49-A9BE-40B97A4C6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409" y="3364785"/>
                <a:ext cx="328039" cy="307777"/>
              </a:xfrm>
              <a:prstGeom prst="rect">
                <a:avLst/>
              </a:prstGeom>
              <a:blipFill>
                <a:blip r:embed="rId7"/>
                <a:stretch>
                  <a:fillRect l="-7407" r="-7407" b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411D93-9686-F142-A1F2-454B3831A367}"/>
                  </a:ext>
                </a:extLst>
              </p:cNvPr>
              <p:cNvSpPr txBox="1"/>
              <p:nvPr/>
            </p:nvSpPr>
            <p:spPr>
              <a:xfrm>
                <a:off x="8577639" y="3362352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411D93-9686-F142-A1F2-454B3831A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639" y="3362352"/>
                <a:ext cx="328039" cy="307777"/>
              </a:xfrm>
              <a:prstGeom prst="rect">
                <a:avLst/>
              </a:prstGeom>
              <a:blipFill>
                <a:blip r:embed="rId8"/>
                <a:stretch>
                  <a:fillRect l="-11111" r="-7407" b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464F65-2413-3A42-81E4-C4430BA2C99E}"/>
                  </a:ext>
                </a:extLst>
              </p:cNvPr>
              <p:cNvSpPr txBox="1"/>
              <p:nvPr/>
            </p:nvSpPr>
            <p:spPr>
              <a:xfrm>
                <a:off x="9842238" y="3362351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464F65-2413-3A42-81E4-C4430BA2C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38" y="3362351"/>
                <a:ext cx="328039" cy="307777"/>
              </a:xfrm>
              <a:prstGeom prst="rect">
                <a:avLst/>
              </a:prstGeom>
              <a:blipFill>
                <a:blip r:embed="rId9"/>
                <a:stretch>
                  <a:fillRect l="-15385" r="-11538" b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14F739-D0C2-834F-9154-FA5EA137ACCE}"/>
                  </a:ext>
                </a:extLst>
              </p:cNvPr>
              <p:cNvSpPr txBox="1"/>
              <p:nvPr/>
            </p:nvSpPr>
            <p:spPr>
              <a:xfrm>
                <a:off x="11093468" y="3362350"/>
                <a:ext cx="32803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14F739-D0C2-834F-9154-FA5EA137A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468" y="3362350"/>
                <a:ext cx="328039" cy="307777"/>
              </a:xfrm>
              <a:prstGeom prst="rect">
                <a:avLst/>
              </a:prstGeom>
              <a:blipFill>
                <a:blip r:embed="rId10"/>
                <a:stretch>
                  <a:fillRect l="-11111" r="-7407" b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4A97A9C-A53B-AE4D-970F-98D2A6E9FF29}"/>
              </a:ext>
            </a:extLst>
          </p:cNvPr>
          <p:cNvSpPr/>
          <p:nvPr/>
        </p:nvSpPr>
        <p:spPr>
          <a:xfrm>
            <a:off x="1771041" y="5184178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5806E0A6-BC9E-D943-B966-30C5952F1BB5}"/>
              </a:ext>
            </a:extLst>
          </p:cNvPr>
          <p:cNvCxnSpPr>
            <a:cxnSpLocks/>
            <a:stCxn id="27" idx="2"/>
            <a:endCxn id="29" idx="0"/>
          </p:cNvCxnSpPr>
          <p:nvPr/>
        </p:nvCxnSpPr>
        <p:spPr>
          <a:xfrm rot="5400000">
            <a:off x="6209838" y="5577273"/>
            <a:ext cx="640088" cy="559293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E8209-5606-E041-8A34-E7C1F4C6DB30}"/>
                  </a:ext>
                </a:extLst>
              </p:cNvPr>
              <p:cNvSpPr txBox="1"/>
              <p:nvPr/>
            </p:nvSpPr>
            <p:spPr>
              <a:xfrm>
                <a:off x="522513" y="6176963"/>
                <a:ext cx="11455444" cy="4775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We can then take 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=[1, 0, 0, 0.3, 0.2, 0.9, 0.4, 0]</m:t>
                    </m:r>
                  </m:oMath>
                </a14:m>
                <a:r>
                  <a:rPr lang="en-QA" sz="2400" dirty="0"/>
                  <a:t> and multiply it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1E8209-5606-E041-8A34-E7C1F4C6D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3" y="6176963"/>
                <a:ext cx="11455444" cy="477503"/>
              </a:xfrm>
              <a:prstGeom prst="rect">
                <a:avLst/>
              </a:prstGeom>
              <a:blipFill>
                <a:blip r:embed="rId11"/>
                <a:stretch>
                  <a:fillRect l="-886" t="-5128" b="-256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06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826578" cy="488393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Wednesday’s Session:</a:t>
            </a:r>
          </a:p>
          <a:p>
            <a:pPr lvl="1"/>
            <a:r>
              <a:rPr lang="en-US" sz="2800" dirty="0"/>
              <a:t>Ranked Retrieval–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Recommendation Systems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Announcements:</a:t>
            </a:r>
          </a:p>
          <a:p>
            <a:pPr lvl="1"/>
            <a:r>
              <a:rPr lang="en-US" sz="2800" dirty="0"/>
              <a:t>Assignment 5 will be posted by Sunday, April 17 (</a:t>
            </a:r>
            <a:r>
              <a:rPr lang="en-US" sz="2800" i="1" dirty="0"/>
              <a:t>no need to submit it; it is just for practicing purposes</a:t>
            </a:r>
            <a:r>
              <a:rPr lang="en-US" sz="2800" dirty="0"/>
              <a:t>)  </a:t>
            </a:r>
          </a:p>
          <a:p>
            <a:pPr lvl="1"/>
            <a:r>
              <a:rPr lang="en-US" sz="2800" dirty="0"/>
              <a:t>Project presentations (</a:t>
            </a:r>
            <a:r>
              <a:rPr lang="en-US" sz="2800" u="sng" dirty="0"/>
              <a:t>with demos</a:t>
            </a:r>
            <a:r>
              <a:rPr lang="en-US" sz="2800" dirty="0"/>
              <a:t>) are on April 20 during the class time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Final project deliverables (i.e., code, data, slides, and documentation) are due on </a:t>
            </a:r>
            <a:r>
              <a:rPr lang="en-US" sz="2800" b="1" dirty="0">
                <a:solidFill>
                  <a:srgbClr val="FF0000"/>
                </a:solidFill>
              </a:rPr>
              <a:t>April 21</a:t>
            </a:r>
            <a:r>
              <a:rPr lang="en-US" sz="2800" dirty="0">
                <a:solidFill>
                  <a:srgbClr val="FF0000"/>
                </a:solidFill>
              </a:rPr>
              <a:t> by midnight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Subsequently, we can predict whether patient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can develop disease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(with a certain probability) by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GB" baseline="30000" dirty="0"/>
              </a:p>
              <a:p>
                <a:pPr lvl="1"/>
                <a:r>
                  <a:rPr lang="en-GB" dirty="0"/>
                  <a:t>E.g., Let us predict whether patient 1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will develop disease 4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7B18F5-2AA1-BB42-ACCE-B9C3B4ECC1DC}"/>
                  </a:ext>
                </a:extLst>
              </p:cNvPr>
              <p:cNvSpPr/>
              <p:nvPr/>
            </p:nvSpPr>
            <p:spPr>
              <a:xfrm>
                <a:off x="132804" y="3431431"/>
                <a:ext cx="7476662" cy="2880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GB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GB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GB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𝟕𝟔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𝟗𝟗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𝟑𝟒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𝟖𝟏</m:t>
                              </m:r>
                            </m:e>
                            <m:e>
                              <m:r>
                                <a:rPr lang="en-GB" sz="2400" b="1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1, 0, 0, 0.3, 0.2, 0.9, 0.4, 0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=1.358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7B18F5-2AA1-BB42-ACCE-B9C3B4ECC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04" y="3431431"/>
                <a:ext cx="7476662" cy="2880469"/>
              </a:xfrm>
              <a:prstGeom prst="rect">
                <a:avLst/>
              </a:prstGeom>
              <a:blipFill>
                <a:blip r:embed="rId3"/>
                <a:stretch>
                  <a:fillRect b="-8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3FB6EB-10CF-4C4A-B267-2CFAAF7E68FD}"/>
                  </a:ext>
                </a:extLst>
              </p:cNvPr>
              <p:cNvSpPr/>
              <p:nvPr/>
            </p:nvSpPr>
            <p:spPr>
              <a:xfrm>
                <a:off x="7658652" y="4540067"/>
                <a:ext cx="3650358" cy="6631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  <m:r>
                      <a:rPr lang="en-GB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sz="24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GB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2400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400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sz="2400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𝟑𝟓𝟖</m:t>
                            </m:r>
                          </m:sup>
                        </m:sSup>
                      </m:den>
                    </m:f>
                  </m:oMath>
                </a14:m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3FB6EB-10CF-4C4A-B267-2CFAAF7E6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652" y="4540067"/>
                <a:ext cx="3650358" cy="663195"/>
              </a:xfrm>
              <a:prstGeom prst="rect">
                <a:avLst/>
              </a:prstGeom>
              <a:blipFill>
                <a:blip r:embed="rId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917E38-61A8-B04F-A327-5B02341E4980}"/>
                  </a:ext>
                </a:extLst>
              </p:cNvPr>
              <p:cNvSpPr/>
              <p:nvPr/>
            </p:nvSpPr>
            <p:spPr>
              <a:xfrm>
                <a:off x="9751427" y="5551934"/>
                <a:ext cx="14194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𝟕𝟗𝟓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917E38-61A8-B04F-A327-5B02341E4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427" y="5551934"/>
                <a:ext cx="141949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588C63-BA1C-E440-A10E-1F9FC5FA7EA6}"/>
              </a:ext>
            </a:extLst>
          </p:cNvPr>
          <p:cNvSpPr/>
          <p:nvPr/>
        </p:nvSpPr>
        <p:spPr>
          <a:xfrm>
            <a:off x="10175964" y="5551934"/>
            <a:ext cx="901337" cy="46166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475F7358-4217-C349-AECA-90BFF2148964}"/>
              </a:ext>
            </a:extLst>
          </p:cNvPr>
          <p:cNvCxnSpPr>
            <a:stCxn id="8" idx="2"/>
          </p:cNvCxnSpPr>
          <p:nvPr/>
        </p:nvCxnSpPr>
        <p:spPr>
          <a:xfrm rot="5400000">
            <a:off x="9814543" y="5499809"/>
            <a:ext cx="298301" cy="1325881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274764-9BFC-B546-88FB-0223609D7290}"/>
              </a:ext>
            </a:extLst>
          </p:cNvPr>
          <p:cNvSpPr/>
          <p:nvPr/>
        </p:nvSpPr>
        <p:spPr>
          <a:xfrm>
            <a:off x="3055048" y="6111843"/>
            <a:ext cx="621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000" b="1" dirty="0">
                <a:solidFill>
                  <a:srgbClr val="FF0000"/>
                </a:solidFill>
              </a:rPr>
              <a:t>Patient 1 has a chance of 79.5% to develop disease 4</a:t>
            </a:r>
          </a:p>
        </p:txBody>
      </p:sp>
    </p:spTree>
    <p:extLst>
      <p:ext uri="{BB962C8B-B14F-4D97-AF65-F5344CB8AC3E}">
        <p14:creationId xmlns:p14="http://schemas.microsoft.com/office/powerpoint/2010/main" val="366724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Subsequently, we can predict whether patient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can develop disease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(with a certain probability) by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GB" baseline="30000" dirty="0"/>
              </a:p>
              <a:p>
                <a:pPr lvl="1"/>
                <a:r>
                  <a:rPr lang="en-GB" dirty="0"/>
                  <a:t>E.g., Let us predict whether patient 1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will develop disease 4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58D315E6-5C7E-1A44-B4EF-E14845DEC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98634"/>
              </p:ext>
            </p:extLst>
          </p:nvPr>
        </p:nvGraphicFramePr>
        <p:xfrm>
          <a:off x="1153226" y="3829304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7AF0DF-6E88-7A43-AB1C-958059F1ADC2}"/>
                  </a:ext>
                </a:extLst>
              </p:cNvPr>
              <p:cNvSpPr/>
              <p:nvPr/>
            </p:nvSpPr>
            <p:spPr>
              <a:xfrm>
                <a:off x="3019740" y="3382001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7AF0DF-6E88-7A43-AB1C-958059F1A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40" y="3382001"/>
                <a:ext cx="679417" cy="412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B7C178-B3FC-C446-86A3-0C761952F5E6}"/>
                  </a:ext>
                </a:extLst>
              </p:cNvPr>
              <p:cNvSpPr/>
              <p:nvPr/>
            </p:nvSpPr>
            <p:spPr>
              <a:xfrm>
                <a:off x="4413111" y="3382000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B7C178-B3FC-C446-86A3-0C761952F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11" y="3382000"/>
                <a:ext cx="679417" cy="412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BAFC55-EDCD-254E-B3C7-3AAEBCD045B6}"/>
                  </a:ext>
                </a:extLst>
              </p:cNvPr>
              <p:cNvSpPr/>
              <p:nvPr/>
            </p:nvSpPr>
            <p:spPr>
              <a:xfrm>
                <a:off x="5806482" y="3381999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EBAFC55-EDCD-254E-B3C7-3AAEBCD04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82" y="3381999"/>
                <a:ext cx="679417" cy="412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AE9744-D7A0-8143-99BC-EA8A0361C053}"/>
                  </a:ext>
                </a:extLst>
              </p:cNvPr>
              <p:cNvSpPr/>
              <p:nvPr/>
            </p:nvSpPr>
            <p:spPr>
              <a:xfrm>
                <a:off x="7120179" y="3381998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6AE9744-D7A0-8143-99BC-EA8A0361C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79" y="3381998"/>
                <a:ext cx="679417" cy="41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2787AD-CE5B-8C47-83F7-CAFB1E894D8D}"/>
                  </a:ext>
                </a:extLst>
              </p:cNvPr>
              <p:cNvSpPr/>
              <p:nvPr/>
            </p:nvSpPr>
            <p:spPr>
              <a:xfrm>
                <a:off x="8506412" y="3395965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12787AD-CE5B-8C47-83F7-CAFB1E894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412" y="3395965"/>
                <a:ext cx="679417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404EB4-BDF8-BF41-BA7E-3DCDC3BF9A76}"/>
                  </a:ext>
                </a:extLst>
              </p:cNvPr>
              <p:cNvSpPr/>
              <p:nvPr/>
            </p:nvSpPr>
            <p:spPr>
              <a:xfrm>
                <a:off x="9881445" y="3381164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6404EB4-BDF8-BF41-BA7E-3DCDC3BF9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445" y="3381164"/>
                <a:ext cx="679417" cy="412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A6E8441-C0C1-D747-A544-9F684B72676B}"/>
              </a:ext>
            </a:extLst>
          </p:cNvPr>
          <p:cNvSpPr/>
          <p:nvPr/>
        </p:nvSpPr>
        <p:spPr>
          <a:xfrm>
            <a:off x="2563583" y="5345476"/>
            <a:ext cx="1289960" cy="3316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D7F06FDC-44E8-8541-A3BC-96DE316C7A62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2568678" y="5672016"/>
            <a:ext cx="634791" cy="644980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AD4580-6EF7-BE43-B9AE-85AD1F863788}"/>
              </a:ext>
            </a:extLst>
          </p:cNvPr>
          <p:cNvSpPr txBox="1"/>
          <p:nvPr/>
        </p:nvSpPr>
        <p:spPr>
          <a:xfrm>
            <a:off x="990088" y="6076032"/>
            <a:ext cx="1421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Unknown</a:t>
            </a:r>
          </a:p>
        </p:txBody>
      </p:sp>
    </p:spTree>
    <p:extLst>
      <p:ext uri="{BB962C8B-B14F-4D97-AF65-F5344CB8AC3E}">
        <p14:creationId xmlns:p14="http://schemas.microsoft.com/office/powerpoint/2010/main" val="4166157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Subsequently, we can predict whether patient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dirty="0"/>
                  <a:t> can develop disease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(with a certain probability) by computing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b="1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𝒋</m:t>
                                    </m:r>
                                    <m:r>
                                      <a:rPr lang="en-GB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b="1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GB" b="1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den>
                    </m:f>
                  </m:oMath>
                </a14:m>
                <a:endParaRPr lang="en-GB" baseline="30000" dirty="0"/>
              </a:p>
              <a:p>
                <a:pPr lvl="1"/>
                <a:r>
                  <a:rPr lang="en-GB" dirty="0"/>
                  <a:t>E.g., Let us predict whether patient 1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 will develop disease 4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58D315E6-5C7E-1A44-B4EF-E14845DEC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13015"/>
              </p:ext>
            </p:extLst>
          </p:nvPr>
        </p:nvGraphicFramePr>
        <p:xfrm>
          <a:off x="1153226" y="3829304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0.795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A6E8441-C0C1-D747-A544-9F684B72676B}"/>
              </a:ext>
            </a:extLst>
          </p:cNvPr>
          <p:cNvSpPr/>
          <p:nvPr/>
        </p:nvSpPr>
        <p:spPr>
          <a:xfrm>
            <a:off x="2563583" y="5345476"/>
            <a:ext cx="1289960" cy="33163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D7F06FDC-44E8-8541-A3BC-96DE316C7A62}"/>
              </a:ext>
            </a:extLst>
          </p:cNvPr>
          <p:cNvCxnSpPr>
            <a:cxnSpLocks/>
            <a:stCxn id="19" idx="2"/>
          </p:cNvCxnSpPr>
          <p:nvPr/>
        </p:nvCxnSpPr>
        <p:spPr>
          <a:xfrm rot="5400000">
            <a:off x="2568678" y="5672016"/>
            <a:ext cx="634791" cy="644980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AD4580-6EF7-BE43-B9AE-85AD1F863788}"/>
              </a:ext>
            </a:extLst>
          </p:cNvPr>
          <p:cNvSpPr txBox="1"/>
          <p:nvPr/>
        </p:nvSpPr>
        <p:spPr>
          <a:xfrm>
            <a:off x="990088" y="6076032"/>
            <a:ext cx="14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Predicted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4FF675-09E4-B341-8E65-2630EF91E86C}"/>
                  </a:ext>
                </a:extLst>
              </p:cNvPr>
              <p:cNvSpPr/>
              <p:nvPr/>
            </p:nvSpPr>
            <p:spPr>
              <a:xfrm>
                <a:off x="3019740" y="3382001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4FF675-09E4-B341-8E65-2630EF91E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40" y="3382001"/>
                <a:ext cx="679417" cy="412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D4C2AA-2D46-E645-9709-AE19F3AC5D1E}"/>
                  </a:ext>
                </a:extLst>
              </p:cNvPr>
              <p:cNvSpPr/>
              <p:nvPr/>
            </p:nvSpPr>
            <p:spPr>
              <a:xfrm>
                <a:off x="4413111" y="3382000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D4C2AA-2D46-E645-9709-AE19F3AC5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11" y="3382000"/>
                <a:ext cx="679417" cy="412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ADFCFD8-436A-0244-8483-231258FA8BCA}"/>
                  </a:ext>
                </a:extLst>
              </p:cNvPr>
              <p:cNvSpPr/>
              <p:nvPr/>
            </p:nvSpPr>
            <p:spPr>
              <a:xfrm>
                <a:off x="5806482" y="3381999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ADFCFD8-436A-0244-8483-231258FA8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82" y="3381999"/>
                <a:ext cx="679417" cy="412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3525DD-3BC0-8948-9451-635BC7C45CA2}"/>
                  </a:ext>
                </a:extLst>
              </p:cNvPr>
              <p:cNvSpPr/>
              <p:nvPr/>
            </p:nvSpPr>
            <p:spPr>
              <a:xfrm>
                <a:off x="7120179" y="3381998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3525DD-3BC0-8948-9451-635BC7C45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79" y="3381998"/>
                <a:ext cx="679417" cy="41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DCFB32-5311-B141-83EC-1A3A31BF1F83}"/>
                  </a:ext>
                </a:extLst>
              </p:cNvPr>
              <p:cNvSpPr/>
              <p:nvPr/>
            </p:nvSpPr>
            <p:spPr>
              <a:xfrm>
                <a:off x="8506412" y="3395965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9DCFB32-5311-B141-83EC-1A3A31BF1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412" y="3395965"/>
                <a:ext cx="679417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EF70A30-A50E-B342-8DB3-B2FC3D48F4C0}"/>
                  </a:ext>
                </a:extLst>
              </p:cNvPr>
              <p:cNvSpPr/>
              <p:nvPr/>
            </p:nvSpPr>
            <p:spPr>
              <a:xfrm>
                <a:off x="9881445" y="3381164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EF70A30-A50E-B342-8DB3-B2FC3D48F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445" y="3381164"/>
                <a:ext cx="679417" cy="412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46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But, how to learn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By using logistic regression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That is,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/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𝑝𝑎𝑡𝑖𝑒𝑛𝑡𝑠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𝑑𝑖𝑠𝑒𝑎𝑠𝑒𝑠</m:t>
                      </m:r>
                    </m:oMath>
                  </m:oMathPara>
                </a14:m>
                <a:endParaRPr lang="en-Q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𝑘𝑛𝑜𝑤𝑛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h𝑎𝑣𝑖𝑛𝑔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/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)=1</m:t>
                              </m:r>
                            </m:sub>
                            <m:sup/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𝒋</m:t>
                                                      </m:r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GB" sz="2400" b="1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−(1−</m:t>
                                  </m:r>
                                  <m:sSup>
                                    <m:sSup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,   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𝜽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𝒋</m:t>
                                                          </m:r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)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QA" sz="2400" dirty="0"/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blipFill>
                <a:blip r:embed="rId4"/>
                <a:stretch>
                  <a:fillRect l="-427" t="-139474" r="-855" b="-1868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CB0A6E-24F3-124E-AD7B-2A2DDE78AE9F}"/>
              </a:ext>
            </a:extLst>
          </p:cNvPr>
          <p:cNvSpPr/>
          <p:nvPr/>
        </p:nvSpPr>
        <p:spPr>
          <a:xfrm>
            <a:off x="1580606" y="4469431"/>
            <a:ext cx="600891" cy="32463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BC83A-0083-7645-BE09-090DDEE3BB0D}"/>
                  </a:ext>
                </a:extLst>
              </p:cNvPr>
              <p:cNvSpPr txBox="1"/>
              <p:nvPr/>
            </p:nvSpPr>
            <p:spPr>
              <a:xfrm>
                <a:off x="269542" y="5213224"/>
                <a:ext cx="10627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Number of diseases patient </a:t>
                </a:r>
                <a14:m>
                  <m:oMath xmlns:m="http://schemas.openxmlformats.org/officeDocument/2006/math">
                    <m:r>
                      <a:rPr lang="en-QA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QA" sz="2400" dirty="0"/>
                  <a:t> was diagnosed for (including when probability was 0)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BC83A-0083-7645-BE09-090DDEE3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2" y="5213224"/>
                <a:ext cx="10627012" cy="461665"/>
              </a:xfrm>
              <a:prstGeom prst="rect">
                <a:avLst/>
              </a:prstGeom>
              <a:blipFill>
                <a:blip r:embed="rId5"/>
                <a:stretch>
                  <a:fillRect l="-956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664E4353-3E06-8E48-BCFA-8F3293A07075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1542303" y="4832371"/>
            <a:ext cx="377053" cy="30044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But, how to learn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By using logistic regression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That is,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/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𝑝𝑎𝑡𝑖𝑒𝑛𝑡𝑠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𝑑𝑖𝑠𝑒𝑎𝑠𝑒𝑠</m:t>
                      </m:r>
                    </m:oMath>
                  </m:oMathPara>
                </a14:m>
                <a:endParaRPr lang="en-Q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𝑘𝑛𝑜𝑤𝑛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h𝑎𝑣𝑖𝑛𝑔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/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GB" sz="2400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)=1</m:t>
                              </m:r>
                            </m:sub>
                            <m:sup/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𝒋</m:t>
                                                      </m:r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GB" sz="2400" b="1" i="1" smtClean="0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−(1−</m:t>
                                  </m:r>
                                  <m:sSup>
                                    <m:sSup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,   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𝜽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𝒋</m:t>
                                                          </m:r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)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 smtClean="0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QA" sz="2400" dirty="0"/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blipFill>
                <a:blip r:embed="rId4"/>
                <a:stretch>
                  <a:fillRect l="-427" t="-139474" r="-855" b="-1868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C6901C-F0B0-1C40-B904-39735EF954E0}"/>
              </a:ext>
            </a:extLst>
          </p:cNvPr>
          <p:cNvSpPr/>
          <p:nvPr/>
        </p:nvSpPr>
        <p:spPr>
          <a:xfrm>
            <a:off x="1606732" y="3964811"/>
            <a:ext cx="10452650" cy="1002669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B97991-648F-5A45-8DBC-236AC8EF08AC}"/>
                  </a:ext>
                </a:extLst>
              </p:cNvPr>
              <p:cNvSpPr txBox="1"/>
              <p:nvPr/>
            </p:nvSpPr>
            <p:spPr>
              <a:xfrm>
                <a:off x="5243112" y="5460277"/>
                <a:ext cx="3463352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400" b="1" i="1" dirty="0">
                    <a:solidFill>
                      <a:srgbClr val="C00000"/>
                    </a:solidFill>
                  </a:rPr>
                  <a:t>Cost function</a:t>
                </a:r>
                <a:r>
                  <a:rPr lang="en-QA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GB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4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B97991-648F-5A45-8DBC-236AC8EF0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12" y="5460277"/>
                <a:ext cx="3463352" cy="476990"/>
              </a:xfrm>
              <a:prstGeom prst="rect">
                <a:avLst/>
              </a:prstGeom>
              <a:blipFill>
                <a:blip r:embed="rId5"/>
                <a:stretch>
                  <a:fillRect l="-255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45C383C-F038-EE49-9B1C-EA4540CE0E1B}"/>
              </a:ext>
            </a:extLst>
          </p:cNvPr>
          <p:cNvCxnSpPr>
            <a:cxnSpLocks/>
            <a:stCxn id="22" idx="2"/>
          </p:cNvCxnSpPr>
          <p:nvPr/>
        </p:nvCxnSpPr>
        <p:spPr>
          <a:xfrm rot="5400000">
            <a:off x="6403193" y="5030412"/>
            <a:ext cx="492796" cy="366933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358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  <a:endParaRPr lang="en-Q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921164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Outline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800" dirty="0"/>
                  <a:t>Have cost function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GB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GB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GB" sz="28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2800" dirty="0">
                            <a:solidFill>
                              <a:srgbClr val="00B050"/>
                            </a:solidFill>
                          </a:rPr>
                          <m:t>𝞱</m:t>
                        </m:r>
                      </m:e>
                      <m:sup>
                        <m:r>
                          <a:rPr lang="en-GB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GB" sz="2800" dirty="0"/>
                      <m:t> = [</m:t>
                    </m:r>
                    <m:sSubSup>
                      <m:sSubSupPr>
                        <m:ctrlP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…,</m:t>
                    </m:r>
                    <m:sSubSup>
                      <m:sSubSupPr>
                        <m:ctrlP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28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sz="2800" dirty="0"/>
                  <a:t>Start off with some guesses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QA" sz="2800" dirty="0"/>
              </a:p>
              <a:p>
                <a:pPr lvl="2"/>
                <a:r>
                  <a:rPr lang="en-QA" sz="2400" dirty="0"/>
                  <a:t>It does not really matter what values you start off with, but a common choice is to set them all initially to zero </a:t>
                </a:r>
              </a:p>
              <a:p>
                <a:pPr lvl="1"/>
                <a:r>
                  <a:rPr lang="en-GB" sz="2800" dirty="0"/>
                  <a:t>Repeat until convergence{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)=1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8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GB" sz="28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GB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800" b="1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  <m:r>
                                <a:rPr lang="en-GB" sz="2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QA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l-GR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GB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  }</a:t>
                </a:r>
                <a:endParaRPr lang="en-QA" sz="2800" dirty="0"/>
              </a:p>
              <a:p>
                <a:pPr lvl="2"/>
                <a:endParaRPr lang="en-QA" dirty="0"/>
              </a:p>
              <a:p>
                <a:pPr lvl="2"/>
                <a:endParaRPr lang="en-QA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921164"/>
              </a:xfrm>
              <a:blipFill>
                <a:blip r:embed="rId2"/>
                <a:stretch>
                  <a:fillRect l="-939" t="-2057" b="-264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745DE8-A559-4A48-B3C5-747858A4C52F}"/>
                  </a:ext>
                </a:extLst>
              </p:cNvPr>
              <p:cNvSpPr txBox="1"/>
              <p:nvPr/>
            </p:nvSpPr>
            <p:spPr>
              <a:xfrm>
                <a:off x="2009545" y="5931482"/>
                <a:ext cx="1597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745DE8-A559-4A48-B3C5-747858A4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45" y="5931482"/>
                <a:ext cx="159793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D52ED7F-60DC-CC48-A8EF-819F57E44A98}"/>
              </a:ext>
            </a:extLst>
          </p:cNvPr>
          <p:cNvSpPr/>
          <p:nvPr/>
        </p:nvSpPr>
        <p:spPr>
          <a:xfrm>
            <a:off x="2207621" y="5368834"/>
            <a:ext cx="182881" cy="23513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C03130A1-F955-3A40-8C4B-BC1FAE4F6139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390502" y="5486400"/>
            <a:ext cx="431075" cy="445082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537031B-52B1-FF44-9D83-12A6F715BA17}"/>
              </a:ext>
            </a:extLst>
          </p:cNvPr>
          <p:cNvSpPr txBox="1"/>
          <p:nvPr/>
        </p:nvSpPr>
        <p:spPr>
          <a:xfrm>
            <a:off x="12020" y="4758630"/>
            <a:ext cx="2151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Use the “content” </a:t>
            </a:r>
            <a:br>
              <a:rPr lang="en-QA" sz="2000" b="1" dirty="0">
                <a:solidFill>
                  <a:srgbClr val="00B0F0"/>
                </a:solidFill>
              </a:rPr>
            </a:br>
            <a:r>
              <a:rPr lang="en-QA" sz="2000" b="1" dirty="0">
                <a:solidFill>
                  <a:srgbClr val="00B0F0"/>
                </a:solidFill>
              </a:rPr>
              <a:t>of diseases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1865" cy="4921164"/>
          </a:xfrm>
        </p:spPr>
        <p:txBody>
          <a:bodyPr>
            <a:normAutofit/>
          </a:bodyPr>
          <a:lstStyle/>
          <a:p>
            <a:r>
              <a:rPr lang="en-GB" dirty="0"/>
              <a:t>But, why is this system referred to as content-based?</a:t>
            </a:r>
          </a:p>
          <a:p>
            <a:pPr lvl="1"/>
            <a:r>
              <a:rPr lang="en-GB" dirty="0"/>
              <a:t>Because we assume we have at our disposal different features (i.e., symptoms) for different diseases </a:t>
            </a:r>
          </a:p>
          <a:p>
            <a:pPr lvl="1"/>
            <a:r>
              <a:rPr lang="en-GB" dirty="0"/>
              <a:t>And symptoms are “content” of diseases, which we are using to make predictions, hence, the name “content-based” recommendation system   </a:t>
            </a:r>
          </a:p>
          <a:p>
            <a:pPr lvl="1"/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F32A3C09-68FE-6F49-95DC-3FFB1748F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005625"/>
              </p:ext>
            </p:extLst>
          </p:nvPr>
        </p:nvGraphicFramePr>
        <p:xfrm>
          <a:off x="2060370" y="4182002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E67192-FEC7-7E4B-86D2-34C037911373}"/>
                  </a:ext>
                </a:extLst>
              </p:cNvPr>
              <p:cNvSpPr/>
              <p:nvPr/>
            </p:nvSpPr>
            <p:spPr>
              <a:xfrm>
                <a:off x="3913821" y="3736404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E67192-FEC7-7E4B-86D2-34C037911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821" y="3736404"/>
                <a:ext cx="679417" cy="412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0F4F56-5FA0-4847-86C1-848FD80E9A6D}"/>
                  </a:ext>
                </a:extLst>
              </p:cNvPr>
              <p:cNvSpPr/>
              <p:nvPr/>
            </p:nvSpPr>
            <p:spPr>
              <a:xfrm>
                <a:off x="5307192" y="3736403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F0F4F56-5FA0-4847-86C1-848FD80E9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192" y="3736403"/>
                <a:ext cx="679417" cy="412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6FF02D-BB93-3B44-87D7-F19DEC0AF53F}"/>
                  </a:ext>
                </a:extLst>
              </p:cNvPr>
              <p:cNvSpPr/>
              <p:nvPr/>
            </p:nvSpPr>
            <p:spPr>
              <a:xfrm>
                <a:off x="6700563" y="3736402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6FF02D-BB93-3B44-87D7-F19DEC0AF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563" y="3736402"/>
                <a:ext cx="679417" cy="412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13B07-3FFC-304F-BD0D-EC69B586347F}"/>
                  </a:ext>
                </a:extLst>
              </p:cNvPr>
              <p:cNvSpPr/>
              <p:nvPr/>
            </p:nvSpPr>
            <p:spPr>
              <a:xfrm>
                <a:off x="8014260" y="3736401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2113B07-3FFC-304F-BD0D-EC69B5863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260" y="3736401"/>
                <a:ext cx="679417" cy="412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689809-9ABB-0948-A32D-E2064D55D716}"/>
                  </a:ext>
                </a:extLst>
              </p:cNvPr>
              <p:cNvSpPr/>
              <p:nvPr/>
            </p:nvSpPr>
            <p:spPr>
              <a:xfrm>
                <a:off x="9400493" y="3750368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689809-9ABB-0948-A32D-E2064D55D7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93" y="3750368"/>
                <a:ext cx="679417" cy="41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CC9818-9BC0-B64E-9498-034499B79552}"/>
                  </a:ext>
                </a:extLst>
              </p:cNvPr>
              <p:cNvSpPr/>
              <p:nvPr/>
            </p:nvSpPr>
            <p:spPr>
              <a:xfrm>
                <a:off x="10775526" y="3735567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5CC9818-9BC0-B64E-9498-034499B79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526" y="3735567"/>
                <a:ext cx="679417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63D7F4-6531-5D49-A674-603CCB0D966D}"/>
              </a:ext>
            </a:extLst>
          </p:cNvPr>
          <p:cNvSpPr/>
          <p:nvPr/>
        </p:nvSpPr>
        <p:spPr>
          <a:xfrm>
            <a:off x="2060370" y="4545874"/>
            <a:ext cx="1375161" cy="1861168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458FD249-B92C-6746-A149-954F4FF28B82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1711234" y="5316584"/>
            <a:ext cx="349136" cy="15987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79DF72-3B26-064A-A56D-CB2D26AC6B43}"/>
              </a:ext>
            </a:extLst>
          </p:cNvPr>
          <p:cNvCxnSpPr/>
          <p:nvPr/>
        </p:nvCxnSpPr>
        <p:spPr>
          <a:xfrm flipV="1">
            <a:off x="1526054" y="3956835"/>
            <a:ext cx="0" cy="80179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EE6BF40-1F98-D444-ABB8-818E686907B8}"/>
              </a:ext>
            </a:extLst>
          </p:cNvPr>
          <p:cNvCxnSpPr>
            <a:cxnSpLocks/>
          </p:cNvCxnSpPr>
          <p:nvPr/>
        </p:nvCxnSpPr>
        <p:spPr>
          <a:xfrm flipV="1">
            <a:off x="1526054" y="3942035"/>
            <a:ext cx="2144609" cy="1480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A5F7CD-5B34-FA47-B81A-6F8B356177D0}"/>
                  </a:ext>
                </a:extLst>
              </p:cNvPr>
              <p:cNvSpPr txBox="1"/>
              <p:nvPr/>
            </p:nvSpPr>
            <p:spPr>
              <a:xfrm>
                <a:off x="171977" y="3942034"/>
                <a:ext cx="1294522" cy="720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b="1" dirty="0">
                    <a:solidFill>
                      <a:srgbClr val="00B050"/>
                    </a:solidFill>
                  </a:rPr>
                  <a:t>To predict </a:t>
                </a:r>
                <a:br>
                  <a:rPr lang="en-QA" sz="2000" b="1" dirty="0">
                    <a:solidFill>
                      <a:srgbClr val="00B050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000" b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A5F7CD-5B34-FA47-B81A-6F8B35617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7" y="3942034"/>
                <a:ext cx="1294522" cy="720710"/>
              </a:xfrm>
              <a:prstGeom prst="rect">
                <a:avLst/>
              </a:prstGeom>
              <a:blipFill>
                <a:blip r:embed="rId8"/>
                <a:stretch>
                  <a:fillRect l="-4854" t="-5172" r="-388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7" grpId="0"/>
      <p:bldP spid="18" grpId="0"/>
      <p:bldP spid="19" grpId="0"/>
      <p:bldP spid="20" grpId="0"/>
      <p:bldP spid="21" grpId="0"/>
      <p:bldP spid="6" grpId="0" animBg="1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Content-Based Recommendation System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1865" cy="4921164"/>
          </a:xfrm>
        </p:spPr>
        <p:txBody>
          <a:bodyPr>
            <a:normAutofit/>
          </a:bodyPr>
          <a:lstStyle/>
          <a:p>
            <a:r>
              <a:rPr lang="en-GB" dirty="0"/>
              <a:t>But, why is this system referred to as content-based?</a:t>
            </a:r>
          </a:p>
          <a:p>
            <a:pPr lvl="1"/>
            <a:r>
              <a:rPr lang="en-GB" dirty="0"/>
              <a:t>Because we assume we have at our disposal different features (i.e., symptoms) for different diseases </a:t>
            </a:r>
          </a:p>
          <a:p>
            <a:pPr lvl="1"/>
            <a:r>
              <a:rPr lang="en-GB" dirty="0"/>
              <a:t>And symptoms are “content” of diseases, which we are using to make predictions, hence, the name “content-based” recommendation system   </a:t>
            </a:r>
          </a:p>
          <a:p>
            <a:pPr lvl="1"/>
            <a:endParaRPr lang="en-GB" dirty="0"/>
          </a:p>
          <a:p>
            <a:r>
              <a:rPr lang="en-GB" dirty="0"/>
              <a:t>But, for many diseases, it might be difficult to get these features (or more precisely, their </a:t>
            </a:r>
            <a:r>
              <a:rPr lang="en-GB" i="1" dirty="0"/>
              <a:t>values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Hence, we can use a different approach known as </a:t>
            </a:r>
            <a:r>
              <a:rPr lang="en-GB" i="1" dirty="0">
                <a:solidFill>
                  <a:srgbClr val="00B0F0"/>
                </a:solidFill>
              </a:rPr>
              <a:t>collaborative filtering</a:t>
            </a:r>
            <a:r>
              <a:rPr lang="en-GB" dirty="0"/>
              <a:t>, which assumes that these values are not necessarily available for us</a:t>
            </a:r>
          </a:p>
          <a:p>
            <a:pPr lvl="1"/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38216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Recommendation Systems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961947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Problem Definition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6549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Content-Based Systems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299347" y="3230880"/>
            <a:ext cx="3693021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992368" y="3230880"/>
            <a:ext cx="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9400512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8347989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Collaborative Filtering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3693021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Suppose that for the given set of diseases there is a set of unknown features that we want to </a:t>
            </a:r>
            <a:r>
              <a:rPr lang="en-GB" i="1" dirty="0"/>
              <a:t>learn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351982"/>
                  </p:ext>
                </p:extLst>
              </p:nvPr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9351982"/>
                  </p:ext>
                </p:extLst>
              </p:nvPr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r="-7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10" r="-6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10" r="-5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000" r="-398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020" r="-3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020" r="-2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020" r="-1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020" r="-2020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/>
              <p:nvPr/>
            </p:nvSpPr>
            <p:spPr>
              <a:xfrm>
                <a:off x="1292618" y="5710360"/>
                <a:ext cx="10260950" cy="46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𝑊𝑒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𝑤𝑎𝑛𝑡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𝑙𝑒𝑎𝑟𝑛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𝑓𝑒𝑎𝑡𝑢𝑟𝑒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618" y="5710360"/>
                <a:ext cx="10260950" cy="466603"/>
              </a:xfrm>
              <a:prstGeom prst="rect">
                <a:avLst/>
              </a:prstGeom>
              <a:blipFill>
                <a:blip r:embed="rId3"/>
                <a:stretch>
                  <a:fillRect l="-989" t="-2632" r="-1483" b="-342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96F114-9953-9B4E-8C77-750F1383140B}"/>
              </a:ext>
            </a:extLst>
          </p:cNvPr>
          <p:cNvSpPr/>
          <p:nvPr/>
        </p:nvSpPr>
        <p:spPr>
          <a:xfrm>
            <a:off x="1792282" y="3433557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140C4BB-82F6-4E4C-83AA-9EA451F4BF56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rot="5400000">
            <a:off x="5664878" y="4544469"/>
            <a:ext cx="1924106" cy="407676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4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Recommendation Systems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961947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Problem Definition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6549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Content-Based Systems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299347" y="3230880"/>
            <a:ext cx="3693021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5992368" y="3230880"/>
            <a:ext cx="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2014470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8347989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Collaborative Filtering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3693021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Suppose that for the given set of diseases there is a set of unknown features that we want to </a:t>
            </a:r>
            <a:r>
              <a:rPr lang="en-GB" i="1" dirty="0"/>
              <a:t>learn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r="-7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10" r="-6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10" r="-5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000" r="-398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020" r="-3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020" r="-2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020" r="-1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020" r="-2020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/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𝑓𝑒𝑎𝑡𝑢𝑟𝑒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blipFill>
                <a:blip r:embed="rId3"/>
                <a:stretch>
                  <a:fillRect l="-1360" t="-2632" r="-1964" b="-342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96F114-9953-9B4E-8C77-750F1383140B}"/>
              </a:ext>
            </a:extLst>
          </p:cNvPr>
          <p:cNvSpPr/>
          <p:nvPr/>
        </p:nvSpPr>
        <p:spPr>
          <a:xfrm>
            <a:off x="1792282" y="3812381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140C4BB-82F6-4E4C-83AA-9EA451F4BF56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rot="5400000">
            <a:off x="5901111" y="4780702"/>
            <a:ext cx="1545282" cy="31403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68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Suppose that for the given set of diseases there is a set of unknown features that we want to </a:t>
            </a:r>
            <a:r>
              <a:rPr lang="en-GB" i="1" dirty="0"/>
              <a:t>learn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r="-7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10" r="-6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10" r="-5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000" r="-398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020" r="-3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020" r="-2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020" r="-1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020" r="-2020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/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𝑓𝑒𝑎𝑡𝑢𝑟𝑒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(3)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blipFill>
                <a:blip r:embed="rId3"/>
                <a:stretch>
                  <a:fillRect l="-1360" t="-2632" r="-1964" b="-342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96F114-9953-9B4E-8C77-750F1383140B}"/>
              </a:ext>
            </a:extLst>
          </p:cNvPr>
          <p:cNvSpPr/>
          <p:nvPr/>
        </p:nvSpPr>
        <p:spPr>
          <a:xfrm>
            <a:off x="1792282" y="4178144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140C4BB-82F6-4E4C-83AA-9EA451F4BF56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rot="5400000">
            <a:off x="6083993" y="4963583"/>
            <a:ext cx="1179519" cy="31403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18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Suppose that for the given set of diseases there is a set of unknown features that we want to </a:t>
            </a:r>
            <a:r>
              <a:rPr lang="en-GB" i="1" dirty="0"/>
              <a:t>learn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r="-7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10" r="-6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10" r="-5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000" r="-398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020" r="-3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020" r="-2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020" r="-1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020" r="-2020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/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𝑓𝑒𝑎𝑡𝑢𝑟𝑒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blipFill>
                <a:blip r:embed="rId3"/>
                <a:stretch>
                  <a:fillRect l="-1360" t="-2632" r="-1964" b="-342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96F114-9953-9B4E-8C77-750F1383140B}"/>
              </a:ext>
            </a:extLst>
          </p:cNvPr>
          <p:cNvSpPr/>
          <p:nvPr/>
        </p:nvSpPr>
        <p:spPr>
          <a:xfrm>
            <a:off x="1792282" y="4543907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140C4BB-82F6-4E4C-83AA-9EA451F4BF56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rot="5400000">
            <a:off x="6266874" y="5146465"/>
            <a:ext cx="813756" cy="31403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706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Suppose that for the given set of diseases there is a set of unknown features that we want to </a:t>
            </a:r>
            <a:r>
              <a:rPr lang="en-GB" i="1" dirty="0"/>
              <a:t>learn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QA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GB" sz="1800" b="1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QA" sz="18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3">
                <a:extLst>
                  <a:ext uri="{FF2B5EF4-FFF2-40B4-BE49-F238E27FC236}">
                    <a16:creationId xmlns:a16="http://schemas.microsoft.com/office/drawing/2014/main" id="{4141FD24-841B-6C4A-A890-03CD5A4C183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2513" y="3058591"/>
              <a:ext cx="11325501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8389">
                      <a:extLst>
                        <a:ext uri="{9D8B030D-6E8A-4147-A177-3AD203B41FA5}">
                          <a16:colId xmlns:a16="http://schemas.microsoft.com/office/drawing/2014/main" val="109727805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2635683990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70816979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010422701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1206008949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484222006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45705424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026118355"/>
                        </a:ext>
                      </a:extLst>
                    </a:gridCol>
                    <a:gridCol w="1258389">
                      <a:extLst>
                        <a:ext uri="{9D8B030D-6E8A-4147-A177-3AD203B41FA5}">
                          <a16:colId xmlns:a16="http://schemas.microsoft.com/office/drawing/2014/main" val="35306018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QA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10" r="-7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010" r="-6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1010" r="-50303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7000" r="-39800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2020" r="-3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2020" r="-2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2020" r="-102020" b="-5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Q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2020" r="-2020" b="-5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505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12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6570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58609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93906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QA" dirty="0"/>
                            <a:t>Disease 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QA" b="0" dirty="0">
                              <a:solidFill>
                                <a:schemeClr val="tx1"/>
                              </a:solidFill>
                            </a:rPr>
                            <a:t>?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3519652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/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𝑎𝑛𝑑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𝑓𝑒𝑎𝑡𝑢𝑟𝑒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𝑣𝑒𝑐𝑡𝑜𝑟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(5)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  <m:sup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QA" sz="2400" dirty="0">
                    <a:solidFill>
                      <a:srgbClr val="00B0F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49070B-1490-1645-99B3-D7A58314D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72" y="5710360"/>
                <a:ext cx="8393323" cy="466603"/>
              </a:xfrm>
              <a:prstGeom prst="rect">
                <a:avLst/>
              </a:prstGeom>
              <a:blipFill>
                <a:blip r:embed="rId3"/>
                <a:stretch>
                  <a:fillRect l="-1360" t="-2632" r="-1964" b="-342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796F114-9953-9B4E-8C77-750F1383140B}"/>
              </a:ext>
            </a:extLst>
          </p:cNvPr>
          <p:cNvSpPr/>
          <p:nvPr/>
        </p:nvSpPr>
        <p:spPr>
          <a:xfrm>
            <a:off x="1792282" y="4922734"/>
            <a:ext cx="10076973" cy="352697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140C4BB-82F6-4E4C-83AA-9EA451F4BF56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 rot="5400000">
            <a:off x="6456288" y="5335878"/>
            <a:ext cx="434929" cy="314035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749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In contrary, </a:t>
                </a:r>
                <a:r>
                  <a:rPr lang="en-GB" i="1" dirty="0"/>
                  <a:t>suppose</a:t>
                </a:r>
                <a:r>
                  <a:rPr lang="en-GB" dirty="0"/>
                  <a:t> a parameter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 is given for every patient 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52A5401F-EAFC-5E4E-946A-226489291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97039"/>
              </p:ext>
            </p:extLst>
          </p:nvPr>
        </p:nvGraphicFramePr>
        <p:xfrm>
          <a:off x="2106825" y="351579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566AF6-A7BF-F745-B010-6F415E63B74C}"/>
                  </a:ext>
                </a:extLst>
              </p:cNvPr>
              <p:cNvSpPr/>
              <p:nvPr/>
            </p:nvSpPr>
            <p:spPr>
              <a:xfrm>
                <a:off x="3973339" y="3068494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566AF6-A7BF-F745-B010-6F415E63B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39" y="3068494"/>
                <a:ext cx="679417" cy="412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DA5B1D0-36DF-EA47-AB6F-764FA1CD07E7}"/>
                  </a:ext>
                </a:extLst>
              </p:cNvPr>
              <p:cNvSpPr/>
              <p:nvPr/>
            </p:nvSpPr>
            <p:spPr>
              <a:xfrm>
                <a:off x="5366710" y="3068493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DA5B1D0-36DF-EA47-AB6F-764FA1CD0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710" y="3068493"/>
                <a:ext cx="679417" cy="4129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021BD2-A6A3-5142-A2F3-EC1FC1CEE5A8}"/>
                  </a:ext>
                </a:extLst>
              </p:cNvPr>
              <p:cNvSpPr/>
              <p:nvPr/>
            </p:nvSpPr>
            <p:spPr>
              <a:xfrm>
                <a:off x="6760081" y="3068492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021BD2-A6A3-5142-A2F3-EC1FC1CEE5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81" y="3068492"/>
                <a:ext cx="679417" cy="412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32AFAE-3A6B-A544-B254-D1591DA831E6}"/>
                  </a:ext>
                </a:extLst>
              </p:cNvPr>
              <p:cNvSpPr/>
              <p:nvPr/>
            </p:nvSpPr>
            <p:spPr>
              <a:xfrm>
                <a:off x="8073778" y="3068491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832AFAE-3A6B-A544-B254-D1591DA83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778" y="3068491"/>
                <a:ext cx="679417" cy="412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0C7786B-10DF-D146-BC8A-FA8EF8F610AC}"/>
                  </a:ext>
                </a:extLst>
              </p:cNvPr>
              <p:cNvSpPr/>
              <p:nvPr/>
            </p:nvSpPr>
            <p:spPr>
              <a:xfrm>
                <a:off x="9460011" y="3082458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0C7786B-10DF-D146-BC8A-FA8EF8F61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011" y="3082458"/>
                <a:ext cx="679417" cy="412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7F1912-58D8-9541-9165-DF97CAD31FA1}"/>
                  </a:ext>
                </a:extLst>
              </p:cNvPr>
              <p:cNvSpPr/>
              <p:nvPr/>
            </p:nvSpPr>
            <p:spPr>
              <a:xfrm>
                <a:off x="10835044" y="3067657"/>
                <a:ext cx="679417" cy="412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7F1912-58D8-9541-9165-DF97CAD31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044" y="3067657"/>
                <a:ext cx="679417" cy="4129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B4493-4EF0-FA4C-A12D-16F7E45E7FF5}"/>
                  </a:ext>
                </a:extLst>
              </p:cNvPr>
              <p:cNvSpPr txBox="1"/>
              <p:nvPr/>
            </p:nvSpPr>
            <p:spPr>
              <a:xfrm>
                <a:off x="84601" y="4092425"/>
                <a:ext cx="2239844" cy="13362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b="1" dirty="0"/>
                  <a:t>To learn the </a:t>
                </a:r>
                <a:br>
                  <a:rPr lang="en-QA" sz="2000" b="1" dirty="0"/>
                </a:br>
                <a:r>
                  <a:rPr lang="en-QA" sz="2000" b="1" dirty="0"/>
                  <a:t>content of </a:t>
                </a:r>
                <a:br>
                  <a:rPr lang="en-QA" sz="2000" b="1" dirty="0"/>
                </a:br>
                <a:r>
                  <a:rPr lang="en-QA" sz="2000" b="1" dirty="0"/>
                  <a:t>each disease </a:t>
                </a:r>
                <a:br>
                  <a:rPr lang="en-QA" sz="2000" b="1" dirty="0"/>
                </a:br>
                <a:r>
                  <a:rPr lang="en-QA" sz="2000" b="1" dirty="0"/>
                  <a:t>(i.e.,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000" b="1" dirty="0"/>
                  <a:t>)</a:t>
                </a:r>
                <a:r>
                  <a:rPr lang="en-QA" sz="2000" b="1" dirty="0">
                    <a:solidFill>
                      <a:srgbClr val="00B0F0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EB4493-4EF0-FA4C-A12D-16F7E45E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1" y="4092425"/>
                <a:ext cx="2239844" cy="1336263"/>
              </a:xfrm>
              <a:prstGeom prst="rect">
                <a:avLst/>
              </a:prstGeom>
              <a:blipFill>
                <a:blip r:embed="rId9"/>
                <a:stretch>
                  <a:fillRect l="-2825" t="-2830" b="-660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B9133F4-81F2-E143-82B0-4736EAA02784}"/>
              </a:ext>
            </a:extLst>
          </p:cNvPr>
          <p:cNvSpPr/>
          <p:nvPr/>
        </p:nvSpPr>
        <p:spPr>
          <a:xfrm>
            <a:off x="2106825" y="3879669"/>
            <a:ext cx="1375161" cy="1861168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DFD5E776-87E7-5A4B-B74A-9397869ECB66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>
            <a:off x="1698171" y="4624251"/>
            <a:ext cx="408654" cy="186002"/>
          </a:xfrm>
          <a:prstGeom prst="curvedConnector3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DF9C2D-7FBE-3B45-9988-244BAAA91E77}"/>
              </a:ext>
            </a:extLst>
          </p:cNvPr>
          <p:cNvCxnSpPr/>
          <p:nvPr/>
        </p:nvCxnSpPr>
        <p:spPr>
          <a:xfrm flipV="1">
            <a:off x="1572509" y="3290630"/>
            <a:ext cx="0" cy="801795"/>
          </a:xfrm>
          <a:prstGeom prst="line">
            <a:avLst/>
          </a:prstGeom>
          <a:ln w="19050">
            <a:solidFill>
              <a:srgbClr val="00B050"/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B9947C-E4E3-8348-8262-6FF166FBC570}"/>
              </a:ext>
            </a:extLst>
          </p:cNvPr>
          <p:cNvCxnSpPr>
            <a:cxnSpLocks/>
          </p:cNvCxnSpPr>
          <p:nvPr/>
        </p:nvCxnSpPr>
        <p:spPr>
          <a:xfrm flipV="1">
            <a:off x="1572509" y="3275830"/>
            <a:ext cx="2144609" cy="14800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613320-3303-B346-930E-FDFAE1C43639}"/>
                  </a:ext>
                </a:extLst>
              </p:cNvPr>
              <p:cNvSpPr txBox="1"/>
              <p:nvPr/>
            </p:nvSpPr>
            <p:spPr>
              <a:xfrm>
                <a:off x="218432" y="3275829"/>
                <a:ext cx="1096198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b="1" dirty="0">
                    <a:solidFill>
                      <a:srgbClr val="00B050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000" b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613320-3303-B346-930E-FDFAE1C4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32" y="3275829"/>
                <a:ext cx="1096198" cy="412934"/>
              </a:xfrm>
              <a:prstGeom prst="rect">
                <a:avLst/>
              </a:prstGeom>
              <a:blipFill>
                <a:blip r:embed="rId10"/>
                <a:stretch>
                  <a:fillRect l="-5747" t="-2941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ket 2">
            <a:extLst>
              <a:ext uri="{FF2B5EF4-FFF2-40B4-BE49-F238E27FC236}">
                <a16:creationId xmlns:a16="http://schemas.microsoft.com/office/drawing/2014/main" id="{053ED7F5-B47F-9345-AB30-792899668B2B}"/>
              </a:ext>
            </a:extLst>
          </p:cNvPr>
          <p:cNvSpPr/>
          <p:nvPr/>
        </p:nvSpPr>
        <p:spPr>
          <a:xfrm rot="16200000">
            <a:off x="7633548" y="-668759"/>
            <a:ext cx="118774" cy="7321731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B95264-5B2C-9942-9DA4-77638D85B724}"/>
              </a:ext>
            </a:extLst>
          </p:cNvPr>
          <p:cNvSpPr txBox="1"/>
          <p:nvPr/>
        </p:nvSpPr>
        <p:spPr>
          <a:xfrm>
            <a:off x="7200685" y="2532609"/>
            <a:ext cx="984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50"/>
                </a:solidFill>
              </a:rPr>
              <a:t>Known </a:t>
            </a:r>
          </a:p>
        </p:txBody>
      </p:sp>
    </p:spTree>
    <p:extLst>
      <p:ext uri="{BB962C8B-B14F-4D97-AF65-F5344CB8AC3E}">
        <p14:creationId xmlns:p14="http://schemas.microsoft.com/office/powerpoint/2010/main" val="5646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19" grpId="0"/>
      <p:bldP spid="20" grpId="0" animBg="1"/>
      <p:bldP spid="29" grpId="0"/>
      <p:bldP spid="3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How to learn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By using logistic regression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That is,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/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𝑝𝑎𝑡𝑖𝑒𝑛𝑡𝑠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𝑑𝑖𝑠𝑒𝑎𝑠𝑒𝑠</m:t>
                      </m:r>
                    </m:oMath>
                  </m:oMathPara>
                </a14:m>
                <a:endParaRPr lang="en-Q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𝑘𝑛𝑜𝑤𝑛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h𝑎𝑣𝑖𝑛𝑔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/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QA" sz="24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)=1</m:t>
                              </m:r>
                            </m:sub>
                            <m:sup/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b="1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𝒋</m:t>
                                                      </m:r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−(1−</m:t>
                                  </m:r>
                                  <m:sSup>
                                    <m:sSup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,   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𝜽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𝒋</m:t>
                                                          </m:r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)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QA" sz="2400" dirty="0"/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blipFill>
                <a:blip r:embed="rId4"/>
                <a:stretch>
                  <a:fillRect l="-427" t="-139474" r="-855" b="-1868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CB0A6E-24F3-124E-AD7B-2A2DDE78AE9F}"/>
              </a:ext>
            </a:extLst>
          </p:cNvPr>
          <p:cNvSpPr/>
          <p:nvPr/>
        </p:nvSpPr>
        <p:spPr>
          <a:xfrm>
            <a:off x="1580606" y="4469431"/>
            <a:ext cx="600891" cy="32463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BC83A-0083-7645-BE09-090DDEE3BB0D}"/>
                  </a:ext>
                </a:extLst>
              </p:cNvPr>
              <p:cNvSpPr txBox="1"/>
              <p:nvPr/>
            </p:nvSpPr>
            <p:spPr>
              <a:xfrm>
                <a:off x="269542" y="5213224"/>
                <a:ext cx="8910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Number of patients with disease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QA" sz="2400" dirty="0"/>
                  <a:t> (including when probability was 0)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9BC83A-0083-7645-BE09-090DDEE3B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42" y="5213224"/>
                <a:ext cx="8910196" cy="461665"/>
              </a:xfrm>
              <a:prstGeom prst="rect">
                <a:avLst/>
              </a:prstGeom>
              <a:blipFill>
                <a:blip r:embed="rId5"/>
                <a:stretch>
                  <a:fillRect l="-1140" t="-8108" r="-142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664E4353-3E06-8E48-BCFA-8F3293A07075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1542303" y="4832371"/>
            <a:ext cx="377053" cy="30044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8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How to learn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/>
                  <a:t>By using logistic regression</a:t>
                </a:r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That is,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/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𝑝𝑎𝑡𝑖𝑒𝑛𝑡𝑠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𝑁𝑢𝑚𝑏𝑒𝑟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𝑑𝑖𝑠𝑒𝑎𝑠𝑒𝑠</m:t>
                      </m:r>
                    </m:oMath>
                  </m:oMathPara>
                </a14:m>
                <a:endParaRPr lang="en-Q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𝑘𝑛𝑜𝑤𝑛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𝑝𝑟𝑜𝑏𝑎𝑏𝑖𝑙𝑖𝑡𝑦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𝑝𝑎𝑡𝑖𝑒𝑛𝑡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h𝑎𝑣𝑖𝑛𝑔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𝑑𝑖𝑠𝑒𝑎𝑠𝑒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2B9587-ABC4-0140-AD52-0BFCA3C8E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87" y="1690688"/>
                <a:ext cx="6448555" cy="1233223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/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QA" sz="24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GB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brk m:alnAt="23"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)=1</m:t>
                              </m:r>
                            </m:sub>
                            <m:sup/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QA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func>
                                <m:func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b="1" i="1" smtClean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𝜽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𝒋</m:t>
                                                      </m:r>
                                                      <m: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𝑻</m:t>
                                                  </m:r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(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𝒊</m:t>
                                                  </m:r>
                                                  <m:r>
                                                    <a:rPr lang="en-GB" sz="2400" b="1" i="1">
                                                      <a:solidFill>
                                                        <a:srgbClr val="00B0F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sup>
                                              </m:sSup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−(1−</m:t>
                                  </m:r>
                                  <m:sSup>
                                    <m:sSupPr>
                                      <m:ctrlPr>
                                        <a:rPr lang="en-QA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,   </m:t>
                                          </m:r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GB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func>
                                    <m:func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2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GB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 smtClean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𝜽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(</m:t>
                                                          </m:r>
                                                          <m:r>
                                                            <a:rPr lang="en-GB" sz="2400" b="1" i="1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𝒋</m:t>
                                                          </m:r>
                                                          <m:r>
                                                            <a:rPr lang="en-GB" sz="2400" b="1" i="1" smtClean="0">
                                                              <a:solidFill>
                                                                <a:srgbClr val="00B05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)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𝑻</m:t>
                                                      </m:r>
                                                    </m:sup>
                                                  </m:sSup>
                                                  <m:sSup>
                                                    <m:sSupPr>
                                                      <m:ctrlP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𝒊</m:t>
                                                      </m:r>
                                                      <m:r>
                                                        <a:rPr lang="en-GB" sz="2400" b="1" i="1">
                                                          <a:solidFill>
                                                            <a:srgbClr val="00B0F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p>
                                              </m:sSup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QA" sz="2400" dirty="0"/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DF6006-472E-5841-AD0B-158647144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87" y="4023633"/>
                <a:ext cx="11876072" cy="943848"/>
              </a:xfrm>
              <a:prstGeom prst="rect">
                <a:avLst/>
              </a:prstGeom>
              <a:blipFill>
                <a:blip r:embed="rId4"/>
                <a:stretch>
                  <a:fillRect l="-427" t="-139474" r="-855" b="-1868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7C6901C-F0B0-1C40-B904-39735EF954E0}"/>
              </a:ext>
            </a:extLst>
          </p:cNvPr>
          <p:cNvSpPr/>
          <p:nvPr/>
        </p:nvSpPr>
        <p:spPr>
          <a:xfrm>
            <a:off x="1606732" y="3964811"/>
            <a:ext cx="10452650" cy="1002669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B97991-648F-5A45-8DBC-236AC8EF08AC}"/>
                  </a:ext>
                </a:extLst>
              </p:cNvPr>
              <p:cNvSpPr txBox="1"/>
              <p:nvPr/>
            </p:nvSpPr>
            <p:spPr>
              <a:xfrm>
                <a:off x="5243112" y="5460277"/>
                <a:ext cx="3463352" cy="476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QA" sz="2400" b="1" i="1" dirty="0">
                    <a:solidFill>
                      <a:srgbClr val="C00000"/>
                    </a:solidFill>
                  </a:rPr>
                  <a:t>Cost function</a:t>
                </a:r>
                <a:r>
                  <a:rPr lang="en-QA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GB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QA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400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B97991-648F-5A45-8DBC-236AC8EF0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112" y="5460277"/>
                <a:ext cx="3463352" cy="476990"/>
              </a:xfrm>
              <a:prstGeom prst="rect">
                <a:avLst/>
              </a:prstGeom>
              <a:blipFill>
                <a:blip r:embed="rId5"/>
                <a:stretch>
                  <a:fillRect l="-255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F45C383C-F038-EE49-9B1C-EA4540CE0E1B}"/>
              </a:ext>
            </a:extLst>
          </p:cNvPr>
          <p:cNvCxnSpPr>
            <a:cxnSpLocks/>
            <a:stCxn id="22" idx="2"/>
          </p:cNvCxnSpPr>
          <p:nvPr/>
        </p:nvCxnSpPr>
        <p:spPr>
          <a:xfrm rot="5400000">
            <a:off x="6403193" y="5030412"/>
            <a:ext cx="492796" cy="366933"/>
          </a:xfrm>
          <a:prstGeom prst="curvedConnector3">
            <a:avLst>
              <a:gd name="adj1" fmla="val 50000"/>
            </a:avLst>
          </a:prstGeom>
          <a:ln w="127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17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</a:t>
            </a:r>
            <a:endParaRPr lang="en-Q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921164"/>
              </a:xfrm>
            </p:spPr>
            <p:txBody>
              <a:bodyPr>
                <a:normAutofit/>
              </a:bodyPr>
              <a:lstStyle/>
              <a:p>
                <a:r>
                  <a:rPr lang="en-GB" b="1" dirty="0"/>
                  <a:t>Outline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sz="2800" dirty="0"/>
                  <a:t>Have cost function </a:t>
                </a:r>
                <a14:m>
                  <m:oMath xmlns:m="http://schemas.openxmlformats.org/officeDocument/2006/math">
                    <m:r>
                      <a:rPr lang="en-GB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GB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QA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GB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28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nor/>
                      </m:rPr>
                      <a:rPr lang="en-GB" sz="2800" dirty="0"/>
                      <m:t>= [</m:t>
                    </m:r>
                    <m:sSubSup>
                      <m:sSubSupPr>
                        <m:ctrlP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…,</m:t>
                    </m:r>
                    <m:sSubSup>
                      <m:sSubSupPr>
                        <m:ctrlP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2800" b="1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sz="2800" dirty="0"/>
                  <a:t>Start off with some guesses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bSup>
                      <m:sSubSupPr>
                        <m:ctrlP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QA" sz="2800" dirty="0"/>
              </a:p>
              <a:p>
                <a:pPr lvl="2"/>
                <a:r>
                  <a:rPr lang="en-QA" sz="2400" dirty="0"/>
                  <a:t>It does not really matter what values you start off with, but a common choice is to set them all initially to zero </a:t>
                </a:r>
              </a:p>
              <a:p>
                <a:pPr lvl="1"/>
                <a:r>
                  <a:rPr lang="en-GB" sz="2800" dirty="0"/>
                  <a:t>Repeat until convergence{</a:t>
                </a:r>
              </a:p>
              <a:p>
                <a:pPr marL="457200" lvl="1" indent="0">
                  <a:buNone/>
                </a:pPr>
                <a:endParaRPr lang="en-GB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)=1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GB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𝜽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sz="28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GB" sz="28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GB" sz="2800" b="1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p>
                                          </m:sSup>
                                          <m:r>
                                            <a:rPr lang="en-GB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GB" sz="28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𝑻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GB" sz="2800" b="1" i="1" smtClean="0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GB" sz="2800" b="1" i="1">
                                              <a:solidFill>
                                                <a:srgbClr val="00B0F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  <m:r>
                                <a:rPr lang="en-GB" sz="2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QA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sSup>
                        <m:sSupPr>
                          <m:ctrlPr>
                            <a:rPr lang="el-GR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  <a:p>
                <a:pPr marL="457200" lvl="1" indent="0">
                  <a:buNone/>
                </a:pPr>
                <a:r>
                  <a:rPr lang="en-GB" sz="2800" dirty="0"/>
                  <a:t>  }</a:t>
                </a:r>
                <a:endParaRPr lang="en-QA" sz="2800" dirty="0"/>
              </a:p>
              <a:p>
                <a:pPr lvl="2"/>
                <a:endParaRPr lang="en-QA" dirty="0"/>
              </a:p>
              <a:p>
                <a:pPr lvl="2"/>
                <a:endParaRPr lang="en-QA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921164"/>
              </a:xfrm>
              <a:blipFill>
                <a:blip r:embed="rId2"/>
                <a:stretch>
                  <a:fillRect l="-939" t="-2057" b="-264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745DE8-A559-4A48-B3C5-747858A4C52F}"/>
                  </a:ext>
                </a:extLst>
              </p:cNvPr>
              <p:cNvSpPr txBox="1"/>
              <p:nvPr/>
            </p:nvSpPr>
            <p:spPr>
              <a:xfrm>
                <a:off x="2009545" y="5931482"/>
                <a:ext cx="1597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2745DE8-A559-4A48-B3C5-747858A4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545" y="5931482"/>
                <a:ext cx="159793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D52ED7F-60DC-CC48-A8EF-819F57E44A98}"/>
              </a:ext>
            </a:extLst>
          </p:cNvPr>
          <p:cNvSpPr/>
          <p:nvPr/>
        </p:nvSpPr>
        <p:spPr>
          <a:xfrm>
            <a:off x="2181495" y="5381897"/>
            <a:ext cx="182881" cy="235131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C03130A1-F955-3A40-8C4B-BC1FAE4F6139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364376" y="5499463"/>
            <a:ext cx="431075" cy="445082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Collaborative Filtering: Putting it All Together</a:t>
            </a:r>
            <a:endParaRPr lang="en-Q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01865" cy="492116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, we 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b="1" dirty="0"/>
                  <a:t>  </a:t>
                </a:r>
              </a:p>
              <a:p>
                <a:endParaRPr lang="en-GB" sz="2800" b="1" dirty="0"/>
              </a:p>
              <a:p>
                <a:r>
                  <a:rPr lang="en-GB" sz="280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800" dirty="0"/>
                  <a:t>, we 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QA" sz="2800" dirty="0"/>
              </a:p>
              <a:p>
                <a:endParaRPr lang="en-QA" dirty="0"/>
              </a:p>
              <a:p>
                <a:r>
                  <a:rPr lang="en-QA" sz="2800" dirty="0"/>
                  <a:t>Then, we can combine them together, via:</a:t>
                </a:r>
              </a:p>
              <a:p>
                <a:pPr lvl="1"/>
                <a:r>
                  <a:rPr lang="en-QA" dirty="0"/>
                  <a:t>Firstly, randomly guessing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dirty="0"/>
                  <a:t> then estimating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QA" dirty="0"/>
              </a:p>
              <a:p>
                <a:pPr lvl="1"/>
                <a:r>
                  <a:rPr lang="en-QA" dirty="0"/>
                  <a:t>Then, using the estimated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dirty="0"/>
                  <a:t> to estimate a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QA" dirty="0"/>
              </a:p>
              <a:p>
                <a:pPr lvl="1"/>
                <a:r>
                  <a:rPr lang="en-QA" dirty="0"/>
                  <a:t>Then, using the estimated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dirty="0"/>
                  <a:t> to estimate a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QA" dirty="0"/>
              </a:p>
              <a:p>
                <a:pPr lvl="1"/>
                <a:r>
                  <a:rPr lang="en-US" dirty="0"/>
                  <a:t>A</a:t>
                </a:r>
                <a:r>
                  <a:rPr lang="en-QA" dirty="0"/>
                  <a:t>nd keep doing this until convergence!</a:t>
                </a:r>
              </a:p>
              <a:p>
                <a:pPr lvl="2"/>
                <a:endParaRPr lang="en-QA" dirty="0"/>
              </a:p>
              <a:p>
                <a:pPr lvl="2"/>
                <a:endParaRPr lang="en-QA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01865" cy="4921164"/>
              </a:xfrm>
              <a:blipFill>
                <a:blip r:embed="rId2"/>
                <a:stretch>
                  <a:fillRect l="-939" t="-179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E44E246-8029-E04D-A302-FBB895291117}"/>
                  </a:ext>
                </a:extLst>
              </p:cNvPr>
              <p:cNvSpPr/>
              <p:nvPr/>
            </p:nvSpPr>
            <p:spPr>
              <a:xfrm>
                <a:off x="8464732" y="3429000"/>
                <a:ext cx="3370217" cy="298405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000" dirty="0">
                    <a:solidFill>
                      <a:schemeClr val="tx1"/>
                    </a:solidFill>
                  </a:rPr>
                  <a:t>The algorithm is called </a:t>
                </a:r>
                <a:r>
                  <a:rPr lang="en-QA" sz="2000" b="1" i="1" dirty="0">
                    <a:solidFill>
                      <a:schemeClr val="tx1"/>
                    </a:solidFill>
                  </a:rPr>
                  <a:t>collaborative filtering </a:t>
                </a:r>
                <a:r>
                  <a:rPr lang="en-QA" sz="2000" dirty="0">
                    <a:solidFill>
                      <a:schemeClr val="tx1"/>
                    </a:solidFill>
                  </a:rPr>
                  <a:t>because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chemeClr val="tx1"/>
                    </a:solidFill>
                  </a:rPr>
                  <a:t> is serving in estimating the 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chemeClr val="tx1"/>
                    </a:solidFill>
                  </a:rPr>
                  <a:t>, thus ALL collaborating in learning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QA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0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QA" sz="2000" dirty="0">
                    <a:solidFill>
                      <a:schemeClr val="tx1"/>
                    </a:solidFill>
                  </a:rPr>
                  <a:t> which can then be used to better predict any diseases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QA" sz="2000" dirty="0">
                    <a:solidFill>
                      <a:schemeClr val="tx1"/>
                    </a:solidFill>
                  </a:rPr>
                  <a:t> for any patient </a:t>
                </a:r>
                <a14:m>
                  <m:oMath xmlns:m="http://schemas.openxmlformats.org/officeDocument/2006/math">
                    <m:r>
                      <a:rPr lang="en-QA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QA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7E44E246-8029-E04D-A302-FBB895291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732" y="3429000"/>
                <a:ext cx="3370217" cy="2984051"/>
              </a:xfrm>
              <a:prstGeom prst="roundRect">
                <a:avLst/>
              </a:prstGeom>
              <a:blipFill>
                <a:blip r:embed="rId3"/>
                <a:stretch>
                  <a:fillRect b="-16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5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Wednesday’s Class</a:t>
            </a:r>
            <a:endParaRPr lang="en-QA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01865" cy="492116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Project Presentations </a:t>
            </a:r>
            <a:endParaRPr lang="en-QA" sz="2800" dirty="0">
              <a:solidFill>
                <a:srgbClr val="00B0F0"/>
              </a:solidFill>
            </a:endParaRPr>
          </a:p>
          <a:p>
            <a:pPr lvl="2"/>
            <a:endParaRPr lang="en-QA" dirty="0"/>
          </a:p>
          <a:p>
            <a:pPr lvl="2"/>
            <a:endParaRPr lang="en-QA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13868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Problem Definition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define the problem of recommendation systems through an example where we have sets of diseases and patients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92836"/>
              </p:ext>
            </p:extLst>
          </p:nvPr>
        </p:nvGraphicFramePr>
        <p:xfrm>
          <a:off x="1153226" y="288877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F53BA-7783-0D4F-A478-065667ABC77A}"/>
              </a:ext>
            </a:extLst>
          </p:cNvPr>
          <p:cNvSpPr/>
          <p:nvPr/>
        </p:nvSpPr>
        <p:spPr>
          <a:xfrm>
            <a:off x="2529445" y="4768253"/>
            <a:ext cx="1365661" cy="3117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83E44951-D782-8B4C-A00B-F1431B11F8C4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2894320" y="5035738"/>
            <a:ext cx="273714" cy="362198"/>
          </a:xfrm>
          <a:prstGeom prst="curvedConnector2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48BF7D-9BC0-A045-9CDC-8C343679C18F}"/>
              </a:ext>
            </a:extLst>
          </p:cNvPr>
          <p:cNvSpPr txBox="1"/>
          <p:nvPr/>
        </p:nvSpPr>
        <p:spPr>
          <a:xfrm>
            <a:off x="1052170" y="5353694"/>
            <a:ext cx="10212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value, </a:t>
            </a:r>
            <a:r>
              <a:rPr lang="en-US" sz="2400" i="1" dirty="0"/>
              <a:t>if </a:t>
            </a:r>
            <a:r>
              <a:rPr lang="en-US" sz="2400" i="1" dirty="0">
                <a:solidFill>
                  <a:srgbClr val="00B050"/>
                </a:solidFill>
              </a:rPr>
              <a:t>present</a:t>
            </a:r>
            <a:r>
              <a:rPr lang="en-US" sz="2400" dirty="0"/>
              <a:t>, is a probability between 0 and 1, whereby: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0</a:t>
            </a:r>
            <a:r>
              <a:rPr lang="en-US" sz="2400" dirty="0"/>
              <a:t> means that a patient (e.g., Patient 1) had 0% probability of having a disease </a:t>
            </a:r>
            <a:br>
              <a:rPr lang="en-US" sz="2400" dirty="0"/>
            </a:br>
            <a:r>
              <a:rPr lang="en-US" sz="2400" dirty="0"/>
              <a:t>(e.g., Disease 5) when they were diagnosed in the past</a:t>
            </a:r>
            <a:endParaRPr lang="en-QA" sz="2400" dirty="0"/>
          </a:p>
        </p:txBody>
      </p:sp>
    </p:spTree>
    <p:extLst>
      <p:ext uri="{BB962C8B-B14F-4D97-AF65-F5344CB8AC3E}">
        <p14:creationId xmlns:p14="http://schemas.microsoft.com/office/powerpoint/2010/main" val="2010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Problem Definition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define the problem of recommendation systems through an example where we have sets of diseases and patients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/>
        </p:nvGraphicFramePr>
        <p:xfrm>
          <a:off x="1153226" y="288877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F53BA-7783-0D4F-A478-065667ABC77A}"/>
              </a:ext>
            </a:extLst>
          </p:cNvPr>
          <p:cNvSpPr/>
          <p:nvPr/>
        </p:nvSpPr>
        <p:spPr>
          <a:xfrm>
            <a:off x="2529445" y="3651972"/>
            <a:ext cx="1365661" cy="3117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83E44951-D782-8B4C-A00B-F1431B11F8C4}"/>
              </a:ext>
            </a:extLst>
          </p:cNvPr>
          <p:cNvCxnSpPr>
            <a:cxnSpLocks/>
            <a:stCxn id="6" idx="2"/>
          </p:cNvCxnSpPr>
          <p:nvPr/>
        </p:nvCxnSpPr>
        <p:spPr>
          <a:xfrm rot="16200000" flipH="1">
            <a:off x="2738972" y="4437003"/>
            <a:ext cx="1285055" cy="338446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48BF7D-9BC0-A045-9CDC-8C343679C18F}"/>
              </a:ext>
            </a:extLst>
          </p:cNvPr>
          <p:cNvSpPr txBox="1"/>
          <p:nvPr/>
        </p:nvSpPr>
        <p:spPr>
          <a:xfrm>
            <a:off x="1052170" y="5353694"/>
            <a:ext cx="105481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value, </a:t>
            </a:r>
            <a:r>
              <a:rPr lang="en-US" sz="2400" i="1" dirty="0"/>
              <a:t>if </a:t>
            </a:r>
            <a:r>
              <a:rPr lang="en-US" sz="2400" i="1" dirty="0">
                <a:solidFill>
                  <a:srgbClr val="00B050"/>
                </a:solidFill>
              </a:rPr>
              <a:t>present</a:t>
            </a:r>
            <a:r>
              <a:rPr lang="en-US" sz="2400" dirty="0"/>
              <a:t>, is a probability between 0 and 1, whereby: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1</a:t>
            </a:r>
            <a:r>
              <a:rPr lang="en-US" sz="2400" dirty="0"/>
              <a:t> means that a patient (e.g., Patient 1) had a disease (e.g., Disease 2) with 100% </a:t>
            </a:r>
            <a:br>
              <a:rPr lang="en-US" sz="2400" dirty="0"/>
            </a:br>
            <a:r>
              <a:rPr lang="en-US" sz="2400" dirty="0"/>
              <a:t>probability when they were diagnosed in the past</a:t>
            </a:r>
            <a:endParaRPr lang="en-QA" sz="2400" dirty="0"/>
          </a:p>
        </p:txBody>
      </p:sp>
    </p:spTree>
    <p:extLst>
      <p:ext uri="{BB962C8B-B14F-4D97-AF65-F5344CB8AC3E}">
        <p14:creationId xmlns:p14="http://schemas.microsoft.com/office/powerpoint/2010/main" val="405956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Problem Definition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define the problem of recommendation systems through an example where we have sets of diseases and patients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/>
        </p:nvGraphicFramePr>
        <p:xfrm>
          <a:off x="1153226" y="288877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F53BA-7783-0D4F-A478-065667ABC77A}"/>
              </a:ext>
            </a:extLst>
          </p:cNvPr>
          <p:cNvSpPr/>
          <p:nvPr/>
        </p:nvSpPr>
        <p:spPr>
          <a:xfrm>
            <a:off x="3906984" y="4027034"/>
            <a:ext cx="1365661" cy="3117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83E44951-D782-8B4C-A00B-F1431B11F8C4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3580616" y="4344494"/>
            <a:ext cx="1014933" cy="100346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48BF7D-9BC0-A045-9CDC-8C343679C18F}"/>
                  </a:ext>
                </a:extLst>
              </p:cNvPr>
              <p:cNvSpPr txBox="1"/>
              <p:nvPr/>
            </p:nvSpPr>
            <p:spPr>
              <a:xfrm>
                <a:off x="1052170" y="5353694"/>
                <a:ext cx="101294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Any value, </a:t>
                </a:r>
                <a:r>
                  <a:rPr lang="en-US" sz="2400" i="1" dirty="0"/>
                  <a:t>if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present</a:t>
                </a:r>
                <a:r>
                  <a:rPr lang="en-US" sz="2400" dirty="0"/>
                  <a:t>, is a probability between 0 and 1, whereby in general: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(e.g., 0.7) means a patient (e.g., Patient 2) had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dirty="0"/>
                  <a:t>% (e.g., 70%) probability</a:t>
                </a:r>
                <a:br>
                  <a:rPr lang="en-US" sz="2400" dirty="0"/>
                </a:br>
                <a:r>
                  <a:rPr lang="en-US" sz="2400" dirty="0"/>
                  <a:t>of having a disease (e.g., Disease 3) when they were diagnosed in the past</a:t>
                </a:r>
                <a:endParaRPr lang="en-QA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48BF7D-9BC0-A045-9CDC-8C343679C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70" y="5353694"/>
                <a:ext cx="10129440" cy="1200329"/>
              </a:xfrm>
              <a:prstGeom prst="rect">
                <a:avLst/>
              </a:prstGeom>
              <a:blipFill>
                <a:blip r:embed="rId2"/>
                <a:stretch>
                  <a:fillRect l="-1003" t="-4211" b="-1157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20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Problem Definition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define the problem of recommendation systems through an example where we have sets of diseases and patients as follows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894FA02-1437-1242-9C37-A421E50E20AA}"/>
              </a:ext>
            </a:extLst>
          </p:cNvPr>
          <p:cNvGraphicFramePr>
            <a:graphicFrameLocks noGrp="1"/>
          </p:cNvGraphicFramePr>
          <p:nvPr/>
        </p:nvGraphicFramePr>
        <p:xfrm>
          <a:off x="1153226" y="2888777"/>
          <a:ext cx="96058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60">
                  <a:extLst>
                    <a:ext uri="{9D8B030D-6E8A-4147-A177-3AD203B41FA5}">
                      <a16:colId xmlns:a16="http://schemas.microsoft.com/office/drawing/2014/main" val="109727805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70816979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010422701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1206008949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484222006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545705424"/>
                    </a:ext>
                  </a:extLst>
                </a:gridCol>
                <a:gridCol w="1372260">
                  <a:extLst>
                    <a:ext uri="{9D8B030D-6E8A-4147-A177-3AD203B41FA5}">
                      <a16:colId xmlns:a16="http://schemas.microsoft.com/office/drawing/2014/main" val="302611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Patient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chemeClr val="tx1"/>
                          </a:solidFill>
                        </a:rPr>
                        <a:t>Pateint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50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124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7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6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9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QA" dirty="0"/>
                        <a:t>Disease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196526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AF53BA-7783-0D4F-A478-065667ABC77A}"/>
              </a:ext>
            </a:extLst>
          </p:cNvPr>
          <p:cNvSpPr/>
          <p:nvPr/>
        </p:nvSpPr>
        <p:spPr>
          <a:xfrm>
            <a:off x="2529447" y="4028331"/>
            <a:ext cx="1365661" cy="31172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83E44951-D782-8B4C-A00B-F1431B11F8C4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2583737" y="4713277"/>
            <a:ext cx="1001761" cy="2553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48BF7D-9BC0-A045-9CDC-8C343679C18F}"/>
              </a:ext>
            </a:extLst>
          </p:cNvPr>
          <p:cNvSpPr txBox="1"/>
          <p:nvPr/>
        </p:nvSpPr>
        <p:spPr>
          <a:xfrm>
            <a:off x="1052170" y="5353694"/>
            <a:ext cx="918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value, </a:t>
            </a:r>
            <a:r>
              <a:rPr lang="en-US" sz="2400" i="1" dirty="0"/>
              <a:t>if </a:t>
            </a:r>
            <a:r>
              <a:rPr lang="en-US" sz="2400" i="1" dirty="0">
                <a:solidFill>
                  <a:srgbClr val="C00000"/>
                </a:solidFill>
              </a:rPr>
              <a:t>absent</a:t>
            </a:r>
            <a:r>
              <a:rPr lang="en-US" sz="2400" dirty="0"/>
              <a:t>, will be denoted as “?” indicating that it is unknown</a:t>
            </a:r>
            <a:endParaRPr lang="en-QA" sz="2400" dirty="0"/>
          </a:p>
        </p:txBody>
      </p:sp>
    </p:spTree>
    <p:extLst>
      <p:ext uri="{BB962C8B-B14F-4D97-AF65-F5344CB8AC3E}">
        <p14:creationId xmlns:p14="http://schemas.microsoft.com/office/powerpoint/2010/main" val="2112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15368" cy="503237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this medical problem, we will use the following notations: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𝑝𝑎𝑡𝑖𝑒𝑛𝑡𝑠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𝑑𝑖𝑠𝑒𝑎𝑠𝑒𝑠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𝑝𝑎𝑡𝑖𝑒𝑛𝑡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h𝑎𝑑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𝑘𝑛𝑜𝑤𝑛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𝑑𝑖𝑎𝑔𝑛𝑜𝑠𝑡𝑖𝑐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𝑑𝑖𝑠𝑒𝑎𝑠𝑒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𝑝𝑎𝑡𝑖𝑒𝑛𝑡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h𝑎𝑣𝑖𝑛𝑔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𝑑𝑖𝑠𝑒𝑎𝑠𝑒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(defined if only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A corresponding recommendation system can then be defined as:</a:t>
                </a:r>
              </a:p>
              <a:p>
                <a:pPr lvl="1"/>
                <a:r>
                  <a:rPr lang="en-GB" dirty="0"/>
                  <a:t>Given a dataset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, predict with a certain probability whether a patient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can develop a disease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b="1" dirty="0"/>
              </a:p>
              <a:p>
                <a:pPr lvl="2"/>
                <a:r>
                  <a:rPr lang="en-GB" sz="2400" dirty="0"/>
                  <a:t>This may allow doctors to potentially intervene beforehand and “recommend” a preventive action to avoid the disease, if possible</a:t>
                </a:r>
                <a:r>
                  <a:rPr lang="en-GB" sz="2400" b="1" dirty="0"/>
                  <a:t> 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15368" cy="5032376"/>
              </a:xfrm>
              <a:blipFill>
                <a:blip r:embed="rId2"/>
                <a:stretch>
                  <a:fillRect l="-1066" t="-201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89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715368" cy="5032376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this medical problem, we will use the following notations: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𝑝𝑎𝑡𝑖𝑒𝑛𝑡𝑠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𝑁𝑢𝑚𝑏𝑒𝑟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𝑑𝑖𝑠𝑒𝑎𝑠𝑒𝑠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𝑝𝑎𝑡𝑖𝑒𝑛𝑡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h𝑎𝑑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𝑘𝑛𝑜𝑤𝑛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𝑑𝑖𝑎𝑔𝑛𝑜𝑠𝑡𝑖𝑐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𝑑𝑖𝑠𝑒𝑎𝑠𝑒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b="1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𝑝𝑟𝑜𝑏𝑎𝑏𝑖𝑙𝑖𝑡𝑦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𝑝𝑎𝑡𝑖𝑒𝑛𝑡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h𝑎𝑣𝑖𝑛𝑔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𝑑𝑖𝑠𝑒𝑎𝑠𝑒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(defined if only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A corresponding recommendation system can then be defined as:</a:t>
                </a:r>
              </a:p>
              <a:p>
                <a:pPr lvl="1"/>
                <a:r>
                  <a:rPr lang="en-GB" dirty="0"/>
                  <a:t>Given a dataset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dirty="0"/>
                  <a:t>, predict with a certain probability whether a patient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can develop a disease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GB" b="1" dirty="0"/>
              </a:p>
              <a:p>
                <a:pPr lvl="1"/>
                <a:r>
                  <a:rPr lang="en-GB" b="1" dirty="0">
                    <a:solidFill>
                      <a:srgbClr val="FF0000"/>
                    </a:solidFill>
                  </a:rPr>
                  <a:t>Note</a:t>
                </a:r>
                <a:r>
                  <a:rPr lang="en-GB" dirty="0"/>
                  <a:t>: </a:t>
                </a:r>
                <a:r>
                  <a:rPr lang="en-GB" i="1" dirty="0"/>
                  <a:t>known</a:t>
                </a:r>
                <a:r>
                  <a:rPr lang="en-GB" dirty="0"/>
                  <a:t> values are past values, but they can also be treated as </a:t>
                </a:r>
                <a:r>
                  <a:rPr lang="en-GB" i="1" dirty="0"/>
                  <a:t>unknown</a:t>
                </a:r>
                <a:r>
                  <a:rPr lang="en-GB" dirty="0"/>
                  <a:t> and predicted to conjecture whether certain diseases will recur in the future!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715368" cy="5032376"/>
              </a:xfrm>
              <a:blipFill>
                <a:blip r:embed="rId2"/>
                <a:stretch>
                  <a:fillRect l="-1066" t="-201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996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53108</TotalTime>
  <Words>3443</Words>
  <Application>Microsoft Macintosh PowerPoint</Application>
  <PresentationFormat>Widescreen</PresentationFormat>
  <Paragraphs>1371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Problem Definition</vt:lpstr>
      <vt:lpstr>Problem Definition</vt:lpstr>
      <vt:lpstr>Problem Definition</vt:lpstr>
      <vt:lpstr>Problem Definition</vt:lpstr>
      <vt:lpstr>Problem Definition</vt:lpstr>
      <vt:lpstr>Problem Definition</vt:lpstr>
      <vt:lpstr>Outline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Content-Based Recommendation System</vt:lpstr>
      <vt:lpstr>Outline</vt:lpstr>
      <vt:lpstr>Collaborative Filtering</vt:lpstr>
      <vt:lpstr>Collaborative Filtering</vt:lpstr>
      <vt:lpstr>Collaborative Filtering</vt:lpstr>
      <vt:lpstr>Collaborative Filtering</vt:lpstr>
      <vt:lpstr>Collaborative Filtering</vt:lpstr>
      <vt:lpstr>Collaborative Filtering</vt:lpstr>
      <vt:lpstr>Collaborative Filtering</vt:lpstr>
      <vt:lpstr>Collaborative Filtering</vt:lpstr>
      <vt:lpstr>Collaborative Filtering</vt:lpstr>
      <vt:lpstr>Collaborative Filtering: Putting it All Together</vt:lpstr>
      <vt:lpstr>Next Wednesday’s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661</cp:revision>
  <dcterms:created xsi:type="dcterms:W3CDTF">2021-01-17T12:09:16Z</dcterms:created>
  <dcterms:modified xsi:type="dcterms:W3CDTF">2022-04-13T11:21:52Z</dcterms:modified>
</cp:coreProperties>
</file>